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56" r:id="rId2"/>
    <p:sldId id="270" r:id="rId3"/>
    <p:sldId id="263" r:id="rId4"/>
    <p:sldId id="264" r:id="rId5"/>
    <p:sldId id="271" r:id="rId6"/>
    <p:sldId id="272" r:id="rId7"/>
    <p:sldId id="273" r:id="rId8"/>
    <p:sldId id="274" r:id="rId9"/>
    <p:sldId id="275" r:id="rId10"/>
    <p:sldId id="257" r:id="rId11"/>
    <p:sldId id="276" r:id="rId12"/>
    <p:sldId id="277" r:id="rId13"/>
    <p:sldId id="278" r:id="rId14"/>
    <p:sldId id="262" r:id="rId15"/>
    <p:sldId id="279" r:id="rId16"/>
    <p:sldId id="280" r:id="rId17"/>
    <p:sldId id="281" r:id="rId18"/>
    <p:sldId id="282" r:id="rId19"/>
    <p:sldId id="283" r:id="rId20"/>
    <p:sldId id="284" r:id="rId21"/>
    <p:sldId id="269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674A4-1F86-47D6-B85D-AB5F5CB165E8}" type="datetimeFigureOut">
              <a:rPr lang="zh-CN" altLang="en-US" smtClean="0"/>
              <a:t>2020/12/24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altLang="zh-CN" smtClean="0"/>
              <a:t>1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B707-2C0A-4780-9271-654CDCA659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0501311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156452-F91B-4C12-80B2-87940D4DD05D}" type="datetimeFigureOut">
              <a:rPr lang="zh-CN" altLang="en-US" smtClean="0"/>
              <a:t>2020/12/24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altLang="zh-CN" smtClean="0"/>
              <a:t>1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21919C-F22B-45E5-9182-BE02C500B2C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3604108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9073AE1D-4CA8-41AB-9808-D30909750C66}" type="datetimeFigureOut">
              <a:rPr lang="zh-CN" altLang="en-US" smtClean="0"/>
              <a:t>2020/12/24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8702CFB-7CDA-4381-B764-4D850E192E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5918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3AE1D-4CA8-41AB-9808-D30909750C66}" type="datetimeFigureOut">
              <a:rPr lang="zh-CN" altLang="en-US" smtClean="0"/>
              <a:t>2020/12/24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02CFB-7CDA-4381-B764-4D850E192E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8439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073AE1D-4CA8-41AB-9808-D30909750C66}" type="datetimeFigureOut">
              <a:rPr lang="zh-CN" altLang="en-US" smtClean="0"/>
              <a:t>2020/12/24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8702CFB-7CDA-4381-B764-4D850E192E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8309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3AE1D-4CA8-41AB-9808-D30909750C66}" type="datetimeFigureOut">
              <a:rPr lang="zh-CN" altLang="en-US" smtClean="0"/>
              <a:t>2020/12/24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02CFB-7CDA-4381-B764-4D850E192E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9424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073AE1D-4CA8-41AB-9808-D30909750C66}" type="datetimeFigureOut">
              <a:rPr lang="zh-CN" altLang="en-US" smtClean="0"/>
              <a:t>2020/12/24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8702CFB-7CDA-4381-B764-4D850E192E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372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073AE1D-4CA8-41AB-9808-D30909750C66}" type="datetimeFigureOut">
              <a:rPr lang="zh-CN" altLang="en-US" smtClean="0"/>
              <a:t>2020/12/24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8702CFB-7CDA-4381-B764-4D850E192E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2379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073AE1D-4CA8-41AB-9808-D30909750C66}" type="datetimeFigureOut">
              <a:rPr lang="zh-CN" altLang="en-US" smtClean="0"/>
              <a:t>2020/12/24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8702CFB-7CDA-4381-B764-4D850E192E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9277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3AE1D-4CA8-41AB-9808-D30909750C66}" type="datetimeFigureOut">
              <a:rPr lang="zh-CN" altLang="en-US" smtClean="0"/>
              <a:t>2020/12/24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02CFB-7CDA-4381-B764-4D850E192E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6259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073AE1D-4CA8-41AB-9808-D30909750C66}" type="datetimeFigureOut">
              <a:rPr lang="zh-CN" altLang="en-US" smtClean="0"/>
              <a:t>2020/12/24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8702CFB-7CDA-4381-B764-4D850E192E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6870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3AE1D-4CA8-41AB-9808-D30909750C66}" type="datetimeFigureOut">
              <a:rPr lang="zh-CN" altLang="en-US" smtClean="0"/>
              <a:t>2020/12/24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02CFB-7CDA-4381-B764-4D850E192E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6574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073AE1D-4CA8-41AB-9808-D30909750C66}" type="datetimeFigureOut">
              <a:rPr lang="zh-CN" altLang="en-US" smtClean="0"/>
              <a:t>2020/12/24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8702CFB-7CDA-4381-B764-4D850E192E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2661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3AE1D-4CA8-41AB-9808-D30909750C66}" type="datetimeFigureOut">
              <a:rPr lang="zh-CN" altLang="en-US" smtClean="0"/>
              <a:t>2020/12/24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02CFB-7CDA-4381-B764-4D850E192E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4805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89777" y="2592281"/>
            <a:ext cx="8834010" cy="772990"/>
          </a:xfrm>
        </p:spPr>
        <p:txBody>
          <a:bodyPr>
            <a:noAutofit/>
          </a:bodyPr>
          <a:lstStyle/>
          <a:p>
            <a:r>
              <a:rPr lang="en-US" altLang="zh-CN" sz="4200" smtClean="0"/>
              <a:t>《</a:t>
            </a:r>
            <a:r>
              <a:rPr lang="zh-CN" altLang="en-US" sz="4200"/>
              <a:t>习近平总书记关于教育的重要论述</a:t>
            </a:r>
            <a:r>
              <a:rPr lang="en-US" altLang="zh-CN" sz="4200" smtClean="0"/>
              <a:t>》</a:t>
            </a:r>
            <a:endParaRPr lang="zh-CN" altLang="en-US" sz="420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586578" y="4240825"/>
            <a:ext cx="5505165" cy="1002082"/>
          </a:xfrm>
        </p:spPr>
        <p:txBody>
          <a:bodyPr/>
          <a:lstStyle/>
          <a:p>
            <a:endParaRPr lang="en-US" altLang="zh-CN"/>
          </a:p>
          <a:p>
            <a:r>
              <a:rPr lang="zh-CN" altLang="en-US" sz="2800" b="1" smtClean="0"/>
              <a:t>纺</a:t>
            </a:r>
            <a:r>
              <a:rPr lang="zh-CN" altLang="en-US" sz="2800" b="1"/>
              <a:t>织与服装教工党支部</a:t>
            </a:r>
            <a:endParaRPr lang="en-US" altLang="zh-CN" sz="2800" b="1"/>
          </a:p>
          <a:p>
            <a:endParaRPr lang="en-US" altLang="zh-CN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91395" y="137786"/>
            <a:ext cx="1600605" cy="157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311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sz="3200" smtClean="0"/>
              <a:t>    6.  </a:t>
            </a:r>
            <a:r>
              <a:rPr lang="zh-CN" altLang="en-US" sz="3200" smtClean="0"/>
              <a:t>不</a:t>
            </a:r>
            <a:r>
              <a:rPr lang="zh-CN" altLang="en-US" sz="3200"/>
              <a:t>断促进教育事业发展成果更多更公平惠及全体人民。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78750" y="1789077"/>
            <a:ext cx="5987518" cy="3493137"/>
          </a:xfrm>
        </p:spPr>
        <p:txBody>
          <a:bodyPr>
            <a:normAutofit/>
          </a:bodyPr>
          <a:lstStyle/>
          <a:p>
            <a:pPr>
              <a:lnSpc>
                <a:spcPts val="3200"/>
              </a:lnSpc>
              <a:buFont typeface="Wingdings" panose="05000000000000000000" pitchFamily="2" charset="2"/>
              <a:buChar char="p"/>
            </a:pPr>
            <a:r>
              <a:rPr lang="zh-CN" altLang="en-US" sz="2400" b="1" smtClean="0"/>
              <a:t>习</a:t>
            </a:r>
            <a:r>
              <a:rPr lang="zh-CN" altLang="en-US" sz="2400" b="1"/>
              <a:t>近平总书记强调，人民对</a:t>
            </a:r>
            <a:r>
              <a:rPr lang="zh-CN" altLang="en-US" sz="2400" b="1">
                <a:solidFill>
                  <a:srgbClr val="FF0000"/>
                </a:solidFill>
              </a:rPr>
              <a:t>美好生活的向往，就是我们的奋斗目标</a:t>
            </a:r>
            <a:r>
              <a:rPr lang="zh-CN" altLang="en-US" sz="2400" b="1" smtClean="0"/>
              <a:t>。</a:t>
            </a:r>
            <a:endParaRPr lang="en-US" altLang="zh-CN" sz="2400" b="1" smtClean="0"/>
          </a:p>
          <a:p>
            <a:pPr>
              <a:lnSpc>
                <a:spcPts val="3200"/>
              </a:lnSpc>
              <a:buFont typeface="Wingdings" panose="05000000000000000000" pitchFamily="2" charset="2"/>
              <a:buChar char="p"/>
            </a:pPr>
            <a:r>
              <a:rPr lang="zh-CN" altLang="en-US" sz="2400" b="1" smtClean="0">
                <a:solidFill>
                  <a:srgbClr val="FF0000"/>
                </a:solidFill>
              </a:rPr>
              <a:t>教</a:t>
            </a:r>
            <a:r>
              <a:rPr lang="zh-CN" altLang="en-US" sz="2400" b="1">
                <a:solidFill>
                  <a:srgbClr val="FF0000"/>
                </a:solidFill>
              </a:rPr>
              <a:t>育公平</a:t>
            </a:r>
            <a:r>
              <a:rPr lang="zh-CN" altLang="en-US" sz="2400" b="1"/>
              <a:t>是社会公平的重要基础，要以教育公平促进社会公平正义，</a:t>
            </a:r>
            <a:r>
              <a:rPr lang="zh-CN" altLang="en-US" sz="2400" b="1">
                <a:solidFill>
                  <a:srgbClr val="FF0000"/>
                </a:solidFill>
              </a:rPr>
              <a:t>努力让每个人享有受教育的机会，</a:t>
            </a:r>
            <a:r>
              <a:rPr lang="zh-CN" altLang="en-US" sz="2400" b="1"/>
              <a:t>获得发展自身、奉献社会、造福人民的能力。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2608" y="0"/>
            <a:ext cx="1603387" cy="1572904"/>
          </a:xfrm>
          <a:prstGeom prst="rect">
            <a:avLst/>
          </a:prstGeom>
        </p:spPr>
      </p:pic>
      <p:sp>
        <p:nvSpPr>
          <p:cNvPr id="6" name="页脚占位符 1"/>
          <p:cNvSpPr txBox="1">
            <a:spLocks/>
          </p:cNvSpPr>
          <p:nvPr/>
        </p:nvSpPr>
        <p:spPr>
          <a:xfrm>
            <a:off x="10291759" y="6355967"/>
            <a:ext cx="1766657" cy="2357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b="1" smtClean="0">
                <a:solidFill>
                  <a:schemeClr val="bg1">
                    <a:lumMod val="65000"/>
                  </a:schemeClr>
                </a:solidFill>
              </a:rPr>
              <a:t>纺织与服装学院教工党支部</a:t>
            </a:r>
            <a:endParaRPr lang="zh-CN" altLang="en-US" b="1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7787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sz="3200" smtClean="0"/>
              <a:t>     7. </a:t>
            </a:r>
            <a:r>
              <a:rPr lang="zh-CN" altLang="en-US" sz="3200" smtClean="0"/>
              <a:t>深</a:t>
            </a:r>
            <a:r>
              <a:rPr lang="zh-CN" altLang="en-US" sz="3200"/>
              <a:t>化改革激发教育事业发展生机活力。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19145" y="1685194"/>
            <a:ext cx="5984980" cy="3358372"/>
          </a:xfrm>
        </p:spPr>
        <p:txBody>
          <a:bodyPr>
            <a:normAutofit/>
          </a:bodyPr>
          <a:lstStyle/>
          <a:p>
            <a:pPr>
              <a:lnSpc>
                <a:spcPts val="3200"/>
              </a:lnSpc>
              <a:buFont typeface="Wingdings" panose="05000000000000000000" pitchFamily="2" charset="2"/>
              <a:buChar char="p"/>
            </a:pPr>
            <a:r>
              <a:rPr lang="zh-CN" altLang="en-US" sz="2400" b="1" smtClean="0"/>
              <a:t>习</a:t>
            </a:r>
            <a:r>
              <a:rPr lang="zh-CN" altLang="en-US" sz="2400" b="1"/>
              <a:t>近平总书记强调，必须更加注重改革的系统性、整体性、协同性，</a:t>
            </a:r>
            <a:r>
              <a:rPr lang="zh-CN" altLang="en-US" sz="2400" b="1">
                <a:solidFill>
                  <a:srgbClr val="FF0000"/>
                </a:solidFill>
              </a:rPr>
              <a:t>及时研究解决教育改革发展的重大问题和群众关心的热点问题，以改革激活力、增动力</a:t>
            </a:r>
            <a:r>
              <a:rPr lang="zh-CN" altLang="en-US" sz="2400" b="1" smtClean="0">
                <a:solidFill>
                  <a:srgbClr val="FF0000"/>
                </a:solidFill>
              </a:rPr>
              <a:t>。</a:t>
            </a:r>
            <a:endParaRPr lang="en-US" altLang="zh-CN" sz="2400" b="1" smtClean="0">
              <a:solidFill>
                <a:srgbClr val="FF0000"/>
              </a:solidFill>
            </a:endParaRPr>
          </a:p>
          <a:p>
            <a:pPr>
              <a:lnSpc>
                <a:spcPts val="3200"/>
              </a:lnSpc>
              <a:buFont typeface="Wingdings" panose="05000000000000000000" pitchFamily="2" charset="2"/>
              <a:buChar char="p"/>
            </a:pPr>
            <a:r>
              <a:rPr lang="zh-CN" altLang="en-US" sz="2400" b="1" smtClean="0">
                <a:solidFill>
                  <a:srgbClr val="FF0000"/>
                </a:solidFill>
              </a:rPr>
              <a:t>要</a:t>
            </a:r>
            <a:r>
              <a:rPr lang="zh-CN" altLang="en-US" sz="2400" b="1">
                <a:solidFill>
                  <a:srgbClr val="FF0000"/>
                </a:solidFill>
              </a:rPr>
              <a:t>扩大教育开放，同世界一流资源开展高水平合作办学</a:t>
            </a:r>
            <a:r>
              <a:rPr lang="zh-CN" altLang="en-US" sz="2400" b="1" smtClean="0">
                <a:solidFill>
                  <a:srgbClr val="FF0000"/>
                </a:solidFill>
              </a:rPr>
              <a:t>。</a:t>
            </a:r>
            <a:endParaRPr lang="en-US" altLang="zh-CN" sz="2400" b="1" smtClean="0">
              <a:solidFill>
                <a:srgbClr val="FF0000"/>
              </a:solidFill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80081" y="112290"/>
            <a:ext cx="1603387" cy="1572904"/>
          </a:xfrm>
          <a:prstGeom prst="rect">
            <a:avLst/>
          </a:prstGeom>
        </p:spPr>
      </p:pic>
      <p:sp>
        <p:nvSpPr>
          <p:cNvPr id="6" name="页脚占位符 1"/>
          <p:cNvSpPr txBox="1">
            <a:spLocks/>
          </p:cNvSpPr>
          <p:nvPr/>
        </p:nvSpPr>
        <p:spPr>
          <a:xfrm>
            <a:off x="10291759" y="6355967"/>
            <a:ext cx="1766657" cy="2357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b="1" smtClean="0">
                <a:solidFill>
                  <a:schemeClr val="bg1">
                    <a:lumMod val="65000"/>
                  </a:schemeClr>
                </a:solidFill>
              </a:rPr>
              <a:t>纺织与服装学院教工党支部</a:t>
            </a:r>
            <a:endParaRPr lang="zh-CN" altLang="en-US" b="1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333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sz="3200" smtClean="0"/>
              <a:t>   8. </a:t>
            </a:r>
            <a:r>
              <a:rPr lang="zh-CN" altLang="en-US" sz="3200" smtClean="0"/>
              <a:t>服</a:t>
            </a:r>
            <a:r>
              <a:rPr lang="zh-CN" altLang="en-US" sz="3200"/>
              <a:t>务经济社会发展全局是教育的重要使命。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52115" y="1662571"/>
            <a:ext cx="5765577" cy="3553681"/>
          </a:xfrm>
        </p:spPr>
        <p:txBody>
          <a:bodyPr>
            <a:normAutofit/>
          </a:bodyPr>
          <a:lstStyle/>
          <a:p>
            <a:pPr>
              <a:lnSpc>
                <a:spcPts val="3200"/>
              </a:lnSpc>
              <a:buFont typeface="Wingdings" panose="05000000000000000000" pitchFamily="2" charset="2"/>
              <a:buChar char="p"/>
            </a:pPr>
            <a:r>
              <a:rPr lang="zh-CN" altLang="en-US" sz="2400" b="1" smtClean="0"/>
              <a:t>习</a:t>
            </a:r>
            <a:r>
              <a:rPr lang="zh-CN" altLang="en-US" sz="2400" b="1"/>
              <a:t>近平总书记强调，实现“两个一百年”奋斗目标、</a:t>
            </a:r>
            <a:r>
              <a:rPr lang="zh-CN" altLang="en-US" sz="2400" b="1">
                <a:solidFill>
                  <a:srgbClr val="FF0000"/>
                </a:solidFill>
              </a:rPr>
              <a:t>实现中华民族伟大复兴中国梦，归根结底靠人才、靠教育</a:t>
            </a:r>
            <a:r>
              <a:rPr lang="zh-CN" altLang="en-US" sz="2400" b="1" smtClean="0">
                <a:solidFill>
                  <a:srgbClr val="FF0000"/>
                </a:solidFill>
              </a:rPr>
              <a:t>。</a:t>
            </a:r>
            <a:endParaRPr lang="en-US" altLang="zh-CN" sz="2400" b="1" smtClean="0">
              <a:solidFill>
                <a:srgbClr val="FF0000"/>
              </a:solidFill>
            </a:endParaRPr>
          </a:p>
          <a:p>
            <a:pPr>
              <a:lnSpc>
                <a:spcPts val="3200"/>
              </a:lnSpc>
              <a:buFont typeface="Wingdings" panose="05000000000000000000" pitchFamily="2" charset="2"/>
              <a:buChar char="p"/>
            </a:pPr>
            <a:r>
              <a:rPr lang="zh-CN" altLang="en-US" sz="2400" b="1" smtClean="0">
                <a:solidFill>
                  <a:srgbClr val="FF0000"/>
                </a:solidFill>
              </a:rPr>
              <a:t>要</a:t>
            </a:r>
            <a:r>
              <a:rPr lang="zh-CN" altLang="en-US" sz="2400" b="1">
                <a:solidFill>
                  <a:srgbClr val="FF0000"/>
                </a:solidFill>
              </a:rPr>
              <a:t>为人民服务，为中国共产党治国理政服务，</a:t>
            </a:r>
            <a:r>
              <a:rPr lang="zh-CN" altLang="en-US" sz="2400" b="1"/>
              <a:t>为巩固和发展中国特色社会主义制度服务，为改革开放和社会主义现代化建设服务。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2607" y="89667"/>
            <a:ext cx="1603387" cy="1572904"/>
          </a:xfrm>
          <a:prstGeom prst="rect">
            <a:avLst/>
          </a:prstGeom>
        </p:spPr>
      </p:pic>
      <p:sp>
        <p:nvSpPr>
          <p:cNvPr id="6" name="页脚占位符 1"/>
          <p:cNvSpPr txBox="1">
            <a:spLocks/>
          </p:cNvSpPr>
          <p:nvPr/>
        </p:nvSpPr>
        <p:spPr>
          <a:xfrm>
            <a:off x="10291759" y="6355967"/>
            <a:ext cx="1766657" cy="2357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b="1" smtClean="0">
                <a:solidFill>
                  <a:schemeClr val="bg1">
                    <a:lumMod val="65000"/>
                  </a:schemeClr>
                </a:solidFill>
              </a:rPr>
              <a:t>纺织与服装学院教工党支部</a:t>
            </a:r>
            <a:endParaRPr lang="zh-CN" altLang="en-US" b="1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316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sz="3200" smtClean="0"/>
              <a:t>     9.</a:t>
            </a:r>
            <a:r>
              <a:rPr lang="zh-CN" altLang="en-US" sz="3200"/>
              <a:t>全党全社会要弘扬尊师重教的社会风</a:t>
            </a:r>
            <a:r>
              <a:rPr lang="zh-CN" altLang="en-US" sz="3200" smtClean="0"/>
              <a:t>尚</a:t>
            </a:r>
            <a:endParaRPr lang="zh-CN" altLang="en-US" sz="320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81094" y="1329038"/>
            <a:ext cx="6281873" cy="4498216"/>
          </a:xfrm>
        </p:spPr>
        <p:txBody>
          <a:bodyPr>
            <a:normAutofit fontScale="92500"/>
          </a:bodyPr>
          <a:lstStyle/>
          <a:p>
            <a:pPr>
              <a:lnSpc>
                <a:spcPts val="3200"/>
              </a:lnSpc>
              <a:buFont typeface="Wingdings" panose="05000000000000000000" pitchFamily="2" charset="2"/>
              <a:buChar char="p"/>
            </a:pPr>
            <a:r>
              <a:rPr lang="zh-CN" altLang="en-US" sz="2400" b="1" smtClean="0"/>
              <a:t>习</a:t>
            </a:r>
            <a:r>
              <a:rPr lang="zh-CN" altLang="en-US" sz="2400" b="1"/>
              <a:t>近平总书记强调，必须从</a:t>
            </a:r>
            <a:r>
              <a:rPr lang="zh-CN" altLang="en-US" sz="2400" b="1">
                <a:solidFill>
                  <a:srgbClr val="FF0000"/>
                </a:solidFill>
              </a:rPr>
              <a:t>战略高度认识加强教师队伍建设</a:t>
            </a:r>
            <a:r>
              <a:rPr lang="zh-CN" altLang="en-US" sz="2400" b="1"/>
              <a:t>的重大意义，引导教师做有理想信念、有道德情操、有扎实学识、有仁爱之心的好老师，</a:t>
            </a:r>
            <a:r>
              <a:rPr lang="zh-CN" altLang="en-US" sz="2400" b="1">
                <a:solidFill>
                  <a:srgbClr val="FF0000"/>
                </a:solidFill>
              </a:rPr>
              <a:t>做学生锤炼品格、学习知识、创新思维、奉献祖国的引路人</a:t>
            </a:r>
            <a:r>
              <a:rPr lang="zh-CN" altLang="en-US" sz="2400" b="1" smtClean="0"/>
              <a:t>。</a:t>
            </a:r>
            <a:endParaRPr lang="en-US" altLang="zh-CN" sz="2400" b="1" smtClean="0"/>
          </a:p>
          <a:p>
            <a:pPr>
              <a:buFont typeface="Wingdings" panose="05000000000000000000" pitchFamily="2" charset="2"/>
              <a:buChar char="p"/>
            </a:pPr>
            <a:r>
              <a:rPr lang="zh-CN" altLang="en-US" sz="2400" b="1" smtClean="0"/>
              <a:t>要</a:t>
            </a:r>
            <a:r>
              <a:rPr lang="zh-CN" altLang="en-US" sz="2400" b="1"/>
              <a:t>努力提</a:t>
            </a:r>
            <a:r>
              <a:rPr lang="zh-CN" altLang="en-US" sz="2400" b="1">
                <a:solidFill>
                  <a:srgbClr val="FF0000"/>
                </a:solidFill>
              </a:rPr>
              <a:t>高教师政治地位、社会地位、职业地位</a:t>
            </a:r>
            <a:r>
              <a:rPr lang="zh-CN" altLang="en-US" sz="2400" b="1"/>
              <a:t>，让广大教师享有应有的社会声望，在教书育人岗位上为党和人民事业作出新的更大的贡献。教育投入要更多向教师倾斜，不断提高教师待遇，让广大教师安心从教、热心从教。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42503" y="0"/>
            <a:ext cx="1603387" cy="1572904"/>
          </a:xfrm>
          <a:prstGeom prst="rect">
            <a:avLst/>
          </a:prstGeom>
        </p:spPr>
      </p:pic>
      <p:sp>
        <p:nvSpPr>
          <p:cNvPr id="6" name="页脚占位符 1"/>
          <p:cNvSpPr txBox="1">
            <a:spLocks/>
          </p:cNvSpPr>
          <p:nvPr/>
        </p:nvSpPr>
        <p:spPr>
          <a:xfrm>
            <a:off x="10291759" y="6355967"/>
            <a:ext cx="1766657" cy="2357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b="1" smtClean="0">
                <a:solidFill>
                  <a:schemeClr val="bg1">
                    <a:lumMod val="65000"/>
                  </a:schemeClr>
                </a:solidFill>
              </a:rPr>
              <a:t>纺织与服装学院教工党支部</a:t>
            </a:r>
            <a:endParaRPr lang="zh-CN" altLang="en-US" b="1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3362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3344217" y="2101363"/>
            <a:ext cx="5490224" cy="2080020"/>
          </a:xfrm>
        </p:spPr>
        <p:txBody>
          <a:bodyPr>
            <a:normAutofit fontScale="90000"/>
          </a:bodyPr>
          <a:lstStyle/>
          <a:p>
            <a:r>
              <a:rPr lang="zh-CN" altLang="en-US"/>
              <a:t>第二部分   </a:t>
            </a:r>
            <a:r>
              <a:rPr lang="en-US" altLang="zh-CN"/>
              <a:t/>
            </a:r>
            <a:br>
              <a:rPr lang="en-US" altLang="zh-CN"/>
            </a:br>
            <a:r>
              <a:rPr lang="en-US" altLang="zh-CN" smtClean="0"/>
              <a:t/>
            </a:r>
            <a:br>
              <a:rPr lang="en-US" altLang="zh-CN" smtClean="0"/>
            </a:br>
            <a:r>
              <a:rPr lang="zh-CN" altLang="en-US"/>
              <a:t>贯彻党教育方针的措施</a:t>
            </a:r>
          </a:p>
        </p:txBody>
      </p:sp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>
          <a:xfrm>
            <a:off x="999980" y="6395740"/>
            <a:ext cx="10588752" cy="320040"/>
          </a:xfrm>
        </p:spPr>
        <p:txBody>
          <a:bodyPr/>
          <a:lstStyle/>
          <a:p>
            <a:r>
              <a:rPr lang="zh-CN" altLang="en-US" smtClean="0"/>
              <a:t>纺织与服装学院教工党支部</a:t>
            </a:r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91730" y="0"/>
            <a:ext cx="1603387" cy="1572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3499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257886" y="1035509"/>
            <a:ext cx="8262151" cy="4708981"/>
          </a:xfrm>
          <a:prstGeom prst="rect">
            <a:avLst/>
          </a:prstGeom>
          <a:solidFill>
            <a:srgbClr val="C00000"/>
          </a:solidFill>
          <a:scene3d>
            <a:camera prst="obliqueBottomRight"/>
            <a:lightRig rig="threePt" dir="t"/>
          </a:scene3d>
        </p:spPr>
        <p:txBody>
          <a:bodyPr wrap="square">
            <a:spAutoFit/>
          </a:bodyPr>
          <a:lstStyle/>
          <a:p>
            <a:pPr algn="just"/>
            <a:r>
              <a:rPr lang="en-US" altLang="zh-CN" sz="3200" smtClean="0">
                <a:solidFill>
                  <a:schemeClr val="bg1"/>
                </a:solidFill>
              </a:rPr>
              <a:t>       </a:t>
            </a:r>
          </a:p>
          <a:p>
            <a:pPr algn="just"/>
            <a:r>
              <a:rPr lang="en-US" altLang="zh-CN" sz="3200">
                <a:solidFill>
                  <a:schemeClr val="bg1"/>
                </a:solidFill>
              </a:rPr>
              <a:t> </a:t>
            </a:r>
            <a:r>
              <a:rPr lang="en-US" altLang="zh-CN" sz="3200" smtClean="0">
                <a:solidFill>
                  <a:schemeClr val="bg1"/>
                </a:solidFill>
              </a:rPr>
              <a:t>   </a:t>
            </a:r>
            <a:r>
              <a:rPr lang="en-US" altLang="zh-CN" sz="3200" smtClean="0">
                <a:solidFill>
                  <a:schemeClr val="bg1"/>
                </a:solidFill>
              </a:rPr>
              <a:t>    </a:t>
            </a:r>
            <a:r>
              <a:rPr lang="zh-CN" altLang="zh-CN" sz="3200" smtClean="0">
                <a:solidFill>
                  <a:schemeClr val="bg1"/>
                </a:solidFill>
              </a:rPr>
              <a:t>我</a:t>
            </a:r>
            <a:r>
              <a:rPr lang="zh-CN" altLang="zh-CN" sz="3200">
                <a:solidFill>
                  <a:schemeClr val="bg1"/>
                </a:solidFill>
              </a:rPr>
              <a:t>们要以习近平新时代中国特色社会主义思想为指导，深入学习贯彻习近平总书记关于教育的重要论述，增强“四个意识”，坚定“四个自信”，做到“两个维护”，全面加强党对教育工作的领导，全面贯彻党的教育方针，加快推进教育现代化、建设教育强国、办好人民满意的教育。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4400" b="0" i="0" u="none" strike="noStrike" kern="1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黑体"/>
              <a:ea typeface="黑体"/>
              <a:cs typeface="Times New Roman" panose="02020603050405020304" pitchFamily="18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0037" y="124816"/>
            <a:ext cx="1603387" cy="1572904"/>
          </a:xfrm>
          <a:prstGeom prst="rect">
            <a:avLst/>
          </a:prstGeom>
        </p:spPr>
      </p:pic>
      <p:sp>
        <p:nvSpPr>
          <p:cNvPr id="5" name="页脚占位符 1"/>
          <p:cNvSpPr txBox="1">
            <a:spLocks/>
          </p:cNvSpPr>
          <p:nvPr/>
        </p:nvSpPr>
        <p:spPr>
          <a:xfrm>
            <a:off x="10291759" y="6355967"/>
            <a:ext cx="1766657" cy="2357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b="1" smtClean="0">
                <a:solidFill>
                  <a:schemeClr val="bg1">
                    <a:lumMod val="65000"/>
                  </a:schemeClr>
                </a:solidFill>
              </a:rPr>
              <a:t>纺织与服装学院教工党支部</a:t>
            </a:r>
            <a:endParaRPr lang="zh-CN" altLang="en-US" b="1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14840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523571" cy="2456442"/>
          </a:xfrm>
        </p:spPr>
        <p:txBody>
          <a:bodyPr>
            <a:normAutofit/>
          </a:bodyPr>
          <a:lstStyle/>
          <a:p>
            <a:pPr algn="l"/>
            <a:r>
              <a:rPr lang="en-US" altLang="zh-CN" sz="3200" smtClean="0"/>
              <a:t>    1.   </a:t>
            </a:r>
            <a:r>
              <a:rPr lang="zh-CN" altLang="en-US" sz="3200" smtClean="0"/>
              <a:t>教</a:t>
            </a:r>
            <a:r>
              <a:rPr lang="zh-CN" altLang="en-US" sz="3200"/>
              <a:t>育优先发展落到实处，加快教育现代化步伐。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16605" y="1462204"/>
            <a:ext cx="5663477" cy="4498216"/>
          </a:xfrm>
        </p:spPr>
        <p:txBody>
          <a:bodyPr>
            <a:normAutofit/>
          </a:bodyPr>
          <a:lstStyle/>
          <a:p>
            <a:pPr>
              <a:lnSpc>
                <a:spcPts val="3200"/>
              </a:lnSpc>
              <a:buFont typeface="Wingdings" panose="05000000000000000000" pitchFamily="2" charset="2"/>
              <a:buChar char="p"/>
            </a:pPr>
            <a:r>
              <a:rPr lang="zh-CN" altLang="en-US" sz="2400" b="1"/>
              <a:t>推动各级党委、政府</a:t>
            </a:r>
            <a:r>
              <a:rPr lang="zh-CN" altLang="en-US" sz="2400" b="1">
                <a:solidFill>
                  <a:srgbClr val="FF0000"/>
                </a:solidFill>
              </a:rPr>
              <a:t>落实教育优先发展战略</a:t>
            </a:r>
            <a:r>
              <a:rPr lang="zh-CN" altLang="en-US" sz="2400" b="1"/>
              <a:t>，做到经济社会发展规划优先安排教育发展、财政资金投入优先保障教育投入、公共资源配置</a:t>
            </a:r>
            <a:r>
              <a:rPr lang="zh-CN" altLang="en-US" sz="2400" b="1">
                <a:solidFill>
                  <a:srgbClr val="FF0000"/>
                </a:solidFill>
              </a:rPr>
              <a:t>优先满足教育和人力资源开发需要</a:t>
            </a:r>
            <a:r>
              <a:rPr lang="zh-CN" altLang="en-US" sz="2400" b="1" smtClean="0"/>
              <a:t>。</a:t>
            </a:r>
            <a:endParaRPr lang="en-US" altLang="zh-CN" sz="2400" b="1" smtClean="0"/>
          </a:p>
          <a:p>
            <a:pPr>
              <a:lnSpc>
                <a:spcPts val="3200"/>
              </a:lnSpc>
              <a:buFont typeface="Wingdings" panose="05000000000000000000" pitchFamily="2" charset="2"/>
              <a:buChar char="p"/>
            </a:pPr>
            <a:r>
              <a:rPr lang="zh-CN" altLang="en-US" sz="2400" b="1" smtClean="0">
                <a:solidFill>
                  <a:srgbClr val="FF0000"/>
                </a:solidFill>
              </a:rPr>
              <a:t>加</a:t>
            </a:r>
            <a:r>
              <a:rPr lang="zh-CN" altLang="en-US" sz="2400" b="1">
                <a:solidFill>
                  <a:srgbClr val="FF0000"/>
                </a:solidFill>
              </a:rPr>
              <a:t>强教育经费执行情况统计监测</a:t>
            </a:r>
            <a:r>
              <a:rPr lang="zh-CN" altLang="en-US" sz="2400" b="1"/>
              <a:t>，确保财政一般公共预算教育支出逐年只增不减，确保按在校学生人数平均的一般公共预算教育支出逐年只增不减，</a:t>
            </a:r>
            <a:r>
              <a:rPr lang="zh-CN" altLang="en-US" sz="2400" b="1">
                <a:solidFill>
                  <a:srgbClr val="FF0000"/>
                </a:solidFill>
              </a:rPr>
              <a:t>保证财政教育投入持续稳定增</a:t>
            </a:r>
            <a:r>
              <a:rPr lang="zh-CN" altLang="en-US" sz="2400" b="1" smtClean="0">
                <a:solidFill>
                  <a:srgbClr val="FF0000"/>
                </a:solidFill>
              </a:rPr>
              <a:t>长。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80082" y="0"/>
            <a:ext cx="1603387" cy="1572904"/>
          </a:xfrm>
          <a:prstGeom prst="rect">
            <a:avLst/>
          </a:prstGeom>
        </p:spPr>
      </p:pic>
      <p:sp>
        <p:nvSpPr>
          <p:cNvPr id="6" name="页脚占位符 1"/>
          <p:cNvSpPr txBox="1">
            <a:spLocks/>
          </p:cNvSpPr>
          <p:nvPr/>
        </p:nvSpPr>
        <p:spPr>
          <a:xfrm>
            <a:off x="10291759" y="6355967"/>
            <a:ext cx="1766657" cy="2357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b="1" smtClean="0">
                <a:solidFill>
                  <a:schemeClr val="bg1">
                    <a:lumMod val="65000"/>
                  </a:schemeClr>
                </a:solidFill>
              </a:rPr>
              <a:t>纺织与服装学院教工党支部</a:t>
            </a:r>
            <a:endParaRPr lang="zh-CN" altLang="en-US" b="1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6660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523571" cy="2456442"/>
          </a:xfrm>
        </p:spPr>
        <p:txBody>
          <a:bodyPr>
            <a:normAutofit/>
          </a:bodyPr>
          <a:lstStyle/>
          <a:p>
            <a:pPr algn="l"/>
            <a:r>
              <a:rPr lang="en-US" altLang="zh-CN" sz="3200" smtClean="0"/>
              <a:t>    2. </a:t>
            </a:r>
            <a:r>
              <a:rPr lang="zh-CN" altLang="en-US" sz="3200" smtClean="0"/>
              <a:t>落</a:t>
            </a:r>
            <a:r>
              <a:rPr lang="zh-CN" altLang="en-US" sz="3200"/>
              <a:t>实立德树人根本任务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65182" y="1279812"/>
            <a:ext cx="6005778" cy="5107272"/>
          </a:xfrm>
        </p:spPr>
        <p:txBody>
          <a:bodyPr>
            <a:normAutofit fontScale="92500"/>
          </a:bodyPr>
          <a:lstStyle/>
          <a:p>
            <a:pPr>
              <a:lnSpc>
                <a:spcPts val="3200"/>
              </a:lnSpc>
              <a:buFont typeface="Wingdings" panose="05000000000000000000" pitchFamily="2" charset="2"/>
              <a:buChar char="p"/>
            </a:pPr>
            <a:r>
              <a:rPr lang="zh-CN" altLang="en-US" sz="2400" b="1">
                <a:solidFill>
                  <a:srgbClr val="FF0000"/>
                </a:solidFill>
              </a:rPr>
              <a:t>始终坚持正确办学方向，以凝聚人心、完善人格、开发人力、培育人才、造福人民为工作目标，</a:t>
            </a:r>
            <a:r>
              <a:rPr lang="zh-CN" altLang="en-US" sz="2400" b="1"/>
              <a:t>培养一代又一代全面发展、担当民族复兴大任的时代新</a:t>
            </a:r>
            <a:r>
              <a:rPr lang="zh-CN" altLang="en-US" sz="2400" b="1" smtClean="0"/>
              <a:t>人</a:t>
            </a:r>
            <a:r>
              <a:rPr lang="zh-CN" altLang="en-US" sz="2400" b="1"/>
              <a:t>。</a:t>
            </a:r>
            <a:r>
              <a:rPr lang="zh-CN" altLang="en-US" sz="2400" b="1" smtClean="0">
                <a:solidFill>
                  <a:srgbClr val="FF0000"/>
                </a:solidFill>
              </a:rPr>
              <a:t>努</a:t>
            </a:r>
            <a:r>
              <a:rPr lang="zh-CN" altLang="en-US" sz="2400" b="1">
                <a:solidFill>
                  <a:srgbClr val="FF0000"/>
                </a:solidFill>
              </a:rPr>
              <a:t>力构建德智体美劳全面培养的教育体系</a:t>
            </a:r>
            <a:r>
              <a:rPr lang="zh-CN" altLang="en-US" sz="2400" b="1"/>
              <a:t>，形成更高水平的人才培养体系</a:t>
            </a:r>
            <a:r>
              <a:rPr lang="zh-CN" altLang="en-US" sz="2400" b="1" smtClean="0"/>
              <a:t>。</a:t>
            </a:r>
            <a:endParaRPr lang="en-US" altLang="zh-CN" sz="2400" b="1" smtClean="0"/>
          </a:p>
          <a:p>
            <a:pPr>
              <a:lnSpc>
                <a:spcPts val="3200"/>
              </a:lnSpc>
              <a:buFont typeface="Wingdings" panose="05000000000000000000" pitchFamily="2" charset="2"/>
              <a:buChar char="p"/>
            </a:pPr>
            <a:r>
              <a:rPr lang="zh-CN" altLang="en-US" sz="2400" b="1" smtClean="0">
                <a:solidFill>
                  <a:srgbClr val="FF0000"/>
                </a:solidFill>
              </a:rPr>
              <a:t>坚</a:t>
            </a:r>
            <a:r>
              <a:rPr lang="zh-CN" altLang="en-US" sz="2400" b="1">
                <a:solidFill>
                  <a:srgbClr val="FF0000"/>
                </a:solidFill>
              </a:rPr>
              <a:t>持“健康第一”基本理念</a:t>
            </a:r>
            <a:r>
              <a:rPr lang="zh-CN" altLang="en-US" sz="2400" b="1"/>
              <a:t>，完善政策体系和风险防范体系，让学校放手开展体育运动</a:t>
            </a:r>
            <a:r>
              <a:rPr lang="zh-CN" altLang="en-US" sz="2400" b="1" smtClean="0"/>
              <a:t>。</a:t>
            </a:r>
            <a:endParaRPr lang="en-US" altLang="zh-CN" sz="2400" b="1" smtClean="0"/>
          </a:p>
          <a:p>
            <a:pPr>
              <a:lnSpc>
                <a:spcPts val="3200"/>
              </a:lnSpc>
              <a:buFont typeface="Wingdings" panose="05000000000000000000" pitchFamily="2" charset="2"/>
              <a:buChar char="p"/>
            </a:pPr>
            <a:r>
              <a:rPr lang="zh-CN" altLang="en-US" sz="2400" b="1" smtClean="0">
                <a:solidFill>
                  <a:srgbClr val="FF0000"/>
                </a:solidFill>
              </a:rPr>
              <a:t>配</a:t>
            </a:r>
            <a:r>
              <a:rPr lang="zh-CN" altLang="en-US" sz="2400" b="1">
                <a:solidFill>
                  <a:srgbClr val="FF0000"/>
                </a:solidFill>
              </a:rPr>
              <a:t>齐配好美育教师，坚持面向人人、重在素质，提高学生审美和人文素养</a:t>
            </a:r>
            <a:r>
              <a:rPr lang="zh-CN" altLang="en-US" sz="2400" b="1"/>
              <a:t>。加强劳动教育，教育引导学生崇尚劳动、尊重劳动。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1205505" y="6387084"/>
            <a:ext cx="10588752" cy="320040"/>
          </a:xfrm>
        </p:spPr>
        <p:txBody>
          <a:bodyPr/>
          <a:lstStyle/>
          <a:p>
            <a:r>
              <a:rPr lang="zh-CN" altLang="en-US" smtClean="0"/>
              <a:t>纺织与服装学院教工党支部</a:t>
            </a:r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5380" y="0"/>
            <a:ext cx="1603387" cy="1572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0503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523571" cy="2456442"/>
          </a:xfrm>
        </p:spPr>
        <p:txBody>
          <a:bodyPr>
            <a:normAutofit/>
          </a:bodyPr>
          <a:lstStyle/>
          <a:p>
            <a:pPr algn="l"/>
            <a:r>
              <a:rPr lang="en-US" altLang="zh-CN" sz="3200" smtClean="0"/>
              <a:t>    3. </a:t>
            </a:r>
            <a:r>
              <a:rPr lang="zh-CN" altLang="en-US" sz="3200" smtClean="0"/>
              <a:t>全</a:t>
            </a:r>
            <a:r>
              <a:rPr lang="zh-CN" altLang="en-US" sz="3200"/>
              <a:t>面完善政策体系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54461" y="1279812"/>
            <a:ext cx="5827722" cy="5107272"/>
          </a:xfrm>
        </p:spPr>
        <p:txBody>
          <a:bodyPr>
            <a:normAutofit/>
          </a:bodyPr>
          <a:lstStyle/>
          <a:p>
            <a:pPr>
              <a:lnSpc>
                <a:spcPts val="3200"/>
              </a:lnSpc>
              <a:buFont typeface="Wingdings" panose="05000000000000000000" pitchFamily="2" charset="2"/>
              <a:buChar char="p"/>
            </a:pPr>
            <a:r>
              <a:rPr lang="zh-CN" altLang="en-US" sz="2400" b="1">
                <a:solidFill>
                  <a:srgbClr val="FF0000"/>
                </a:solidFill>
              </a:rPr>
              <a:t>健全师德师风建设长效机制，落实新时代教师职业行为“十项准则</a:t>
            </a:r>
            <a:r>
              <a:rPr lang="zh-CN" altLang="en-US" sz="2400" b="1" smtClean="0"/>
              <a:t>”，努</a:t>
            </a:r>
            <a:r>
              <a:rPr lang="zh-CN" altLang="en-US" sz="2400" b="1"/>
              <a:t>力造就党和人民满意的高素质专业化创新型教师队</a:t>
            </a:r>
            <a:r>
              <a:rPr lang="zh-CN" altLang="en-US" sz="2400" b="1" smtClean="0"/>
              <a:t>伍。</a:t>
            </a:r>
            <a:endParaRPr lang="en-US" altLang="zh-CN" sz="2400" b="1" smtClean="0"/>
          </a:p>
          <a:p>
            <a:pPr>
              <a:lnSpc>
                <a:spcPts val="3200"/>
              </a:lnSpc>
              <a:buFont typeface="Wingdings" panose="05000000000000000000" pitchFamily="2" charset="2"/>
              <a:buChar char="p"/>
            </a:pPr>
            <a:r>
              <a:rPr lang="zh-CN" altLang="en-US" sz="2400" b="1" smtClean="0">
                <a:solidFill>
                  <a:srgbClr val="FF0000"/>
                </a:solidFill>
              </a:rPr>
              <a:t>办</a:t>
            </a:r>
            <a:r>
              <a:rPr lang="zh-CN" altLang="en-US" sz="2400" b="1">
                <a:solidFill>
                  <a:srgbClr val="FF0000"/>
                </a:solidFill>
              </a:rPr>
              <a:t>好师范教育，加强教师培训</a:t>
            </a:r>
            <a:r>
              <a:rPr lang="zh-CN" altLang="en-US" sz="2400" b="1"/>
              <a:t>，推进编制、岗位、职称、人事等制度改革，进一步调动广大教师教书育人的积极性主动性创造性</a:t>
            </a:r>
            <a:r>
              <a:rPr lang="zh-CN" altLang="en-US" sz="2400" b="1" smtClean="0"/>
              <a:t>。</a:t>
            </a:r>
            <a:endParaRPr lang="en-US" altLang="zh-CN" sz="2400" b="1" smtClean="0"/>
          </a:p>
          <a:p>
            <a:pPr>
              <a:lnSpc>
                <a:spcPts val="3200"/>
              </a:lnSpc>
              <a:buFont typeface="Wingdings" panose="05000000000000000000" pitchFamily="2" charset="2"/>
              <a:buChar char="p"/>
            </a:pPr>
            <a:r>
              <a:rPr lang="zh-CN" altLang="en-US" sz="2400" b="1" smtClean="0">
                <a:solidFill>
                  <a:srgbClr val="FF0000"/>
                </a:solidFill>
              </a:rPr>
              <a:t>加</a:t>
            </a:r>
            <a:r>
              <a:rPr lang="zh-CN" altLang="en-US" sz="2400" b="1">
                <a:solidFill>
                  <a:srgbClr val="FF0000"/>
                </a:solidFill>
              </a:rPr>
              <a:t>大对乡村教师在政策和待遇上的倾斜</a:t>
            </a:r>
            <a:r>
              <a:rPr lang="zh-CN" altLang="en-US" sz="2400" b="1"/>
              <a:t>，鼓励他们扎根农村，留得住、教得好、有发展。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80081" y="27682"/>
            <a:ext cx="1603387" cy="1572904"/>
          </a:xfrm>
          <a:prstGeom prst="rect">
            <a:avLst/>
          </a:prstGeom>
        </p:spPr>
      </p:pic>
      <p:sp>
        <p:nvSpPr>
          <p:cNvPr id="6" name="页脚占位符 1"/>
          <p:cNvSpPr txBox="1">
            <a:spLocks/>
          </p:cNvSpPr>
          <p:nvPr/>
        </p:nvSpPr>
        <p:spPr>
          <a:xfrm>
            <a:off x="10291759" y="6355967"/>
            <a:ext cx="1766657" cy="2357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b="1" smtClean="0">
                <a:solidFill>
                  <a:schemeClr val="bg1">
                    <a:lumMod val="65000"/>
                  </a:schemeClr>
                </a:solidFill>
              </a:rPr>
              <a:t>纺织与服装学院教工党支部</a:t>
            </a:r>
            <a:endParaRPr lang="zh-CN" altLang="en-US" b="1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034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523571" cy="2456442"/>
          </a:xfrm>
        </p:spPr>
        <p:txBody>
          <a:bodyPr>
            <a:normAutofit/>
          </a:bodyPr>
          <a:lstStyle/>
          <a:p>
            <a:pPr algn="l"/>
            <a:r>
              <a:rPr lang="en-US" altLang="zh-CN" sz="3200" smtClean="0"/>
              <a:t>     4.  </a:t>
            </a:r>
            <a:r>
              <a:rPr lang="zh-CN" altLang="en-US" sz="3200" smtClean="0"/>
              <a:t>推</a:t>
            </a:r>
            <a:r>
              <a:rPr lang="zh-CN" altLang="en-US" sz="3200"/>
              <a:t>进教育改革创新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17977" y="1324200"/>
            <a:ext cx="6281873" cy="4810270"/>
          </a:xfrm>
        </p:spPr>
        <p:txBody>
          <a:bodyPr>
            <a:normAutofit/>
          </a:bodyPr>
          <a:lstStyle/>
          <a:p>
            <a:pPr>
              <a:lnSpc>
                <a:spcPts val="3200"/>
              </a:lnSpc>
              <a:buFont typeface="Wingdings" panose="05000000000000000000" pitchFamily="2" charset="2"/>
              <a:buChar char="p"/>
            </a:pPr>
            <a:r>
              <a:rPr lang="zh-CN" altLang="en-US" sz="2400" b="1">
                <a:solidFill>
                  <a:srgbClr val="FF0000"/>
                </a:solidFill>
              </a:rPr>
              <a:t>深化教育评价改革，</a:t>
            </a:r>
            <a:r>
              <a:rPr lang="zh-CN" altLang="en-US" sz="2400" b="1"/>
              <a:t>从根本上克服唯分数、唯升学、唯文凭、唯论文、唯帽子的顽瘴痼疾，切实扭转教育功利化倾向</a:t>
            </a:r>
            <a:r>
              <a:rPr lang="zh-CN" altLang="en-US" sz="2400" b="1" smtClean="0"/>
              <a:t>。</a:t>
            </a:r>
            <a:endParaRPr lang="en-US" altLang="zh-CN" sz="2400" b="1" smtClean="0"/>
          </a:p>
          <a:p>
            <a:pPr>
              <a:lnSpc>
                <a:spcPts val="3200"/>
              </a:lnSpc>
              <a:buFont typeface="Wingdings" panose="05000000000000000000" pitchFamily="2" charset="2"/>
              <a:buChar char="p"/>
            </a:pPr>
            <a:r>
              <a:rPr lang="zh-CN" altLang="en-US" sz="2400" b="1" smtClean="0">
                <a:solidFill>
                  <a:srgbClr val="FF0000"/>
                </a:solidFill>
              </a:rPr>
              <a:t>优</a:t>
            </a:r>
            <a:r>
              <a:rPr lang="zh-CN" altLang="en-US" sz="2400" b="1">
                <a:solidFill>
                  <a:srgbClr val="FF0000"/>
                </a:solidFill>
              </a:rPr>
              <a:t>化资源配置，打赢打好教育脱贫攻坚战，</a:t>
            </a:r>
            <a:r>
              <a:rPr lang="zh-CN" altLang="en-US" sz="2400" b="1"/>
              <a:t>持续缩小城乡、区域、校际、群体教育发展差距，大力提高教育基本公共服务水平</a:t>
            </a:r>
            <a:r>
              <a:rPr lang="zh-CN" altLang="en-US" sz="2400" b="1" smtClean="0"/>
              <a:t>。</a:t>
            </a:r>
            <a:endParaRPr lang="en-US" altLang="zh-CN" sz="2400" b="1" smtClean="0"/>
          </a:p>
          <a:p>
            <a:pPr>
              <a:lnSpc>
                <a:spcPts val="3200"/>
              </a:lnSpc>
              <a:buFont typeface="Wingdings" panose="05000000000000000000" pitchFamily="2" charset="2"/>
              <a:buChar char="p"/>
            </a:pPr>
            <a:r>
              <a:rPr lang="zh-CN" altLang="en-US" sz="2400" b="1" smtClean="0">
                <a:solidFill>
                  <a:srgbClr val="FF0000"/>
                </a:solidFill>
              </a:rPr>
              <a:t>不</a:t>
            </a:r>
            <a:r>
              <a:rPr lang="zh-CN" altLang="en-US" sz="2400" b="1">
                <a:solidFill>
                  <a:srgbClr val="FF0000"/>
                </a:solidFill>
              </a:rPr>
              <a:t>断提升教育服务经济社会发展能力，落实好</a:t>
            </a:r>
            <a:r>
              <a:rPr lang="en-US" altLang="zh-CN" sz="2400" b="1">
                <a:solidFill>
                  <a:srgbClr val="FF0000"/>
                </a:solidFill>
              </a:rPr>
              <a:t>《</a:t>
            </a:r>
            <a:r>
              <a:rPr lang="zh-CN" altLang="en-US" sz="2400" b="1">
                <a:solidFill>
                  <a:srgbClr val="FF0000"/>
                </a:solidFill>
              </a:rPr>
              <a:t>国家职业教育改革实施方案</a:t>
            </a:r>
            <a:r>
              <a:rPr lang="en-US" altLang="zh-CN" sz="2400" b="1">
                <a:solidFill>
                  <a:srgbClr val="FF0000"/>
                </a:solidFill>
              </a:rPr>
              <a:t>》</a:t>
            </a:r>
            <a:r>
              <a:rPr lang="zh-CN" altLang="en-US" sz="2400" b="1">
                <a:solidFill>
                  <a:srgbClr val="FF0000"/>
                </a:solidFill>
              </a:rPr>
              <a:t>，</a:t>
            </a:r>
            <a:r>
              <a:rPr lang="zh-CN" altLang="en-US" sz="2400" b="1"/>
              <a:t>深化产教融合、校企合作，培养更多高素质劳动者和技术技能人才</a:t>
            </a:r>
            <a:r>
              <a:rPr lang="zh-CN" altLang="en-US" sz="2400" b="1" smtClean="0"/>
              <a:t>。</a:t>
            </a:r>
            <a:endParaRPr lang="zh-CN" altLang="en-US" sz="2400" b="1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5029" y="0"/>
            <a:ext cx="1603387" cy="1572904"/>
          </a:xfrm>
          <a:prstGeom prst="rect">
            <a:avLst/>
          </a:prstGeom>
        </p:spPr>
      </p:pic>
      <p:sp>
        <p:nvSpPr>
          <p:cNvPr id="6" name="页脚占位符 1"/>
          <p:cNvSpPr txBox="1">
            <a:spLocks/>
          </p:cNvSpPr>
          <p:nvPr/>
        </p:nvSpPr>
        <p:spPr>
          <a:xfrm>
            <a:off x="10291759" y="6355967"/>
            <a:ext cx="1766657" cy="2357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b="1" smtClean="0">
                <a:solidFill>
                  <a:schemeClr val="bg1">
                    <a:lumMod val="65000"/>
                  </a:schemeClr>
                </a:solidFill>
              </a:rPr>
              <a:t>纺织与服装学院教工党支部</a:t>
            </a:r>
            <a:endParaRPr lang="zh-CN" altLang="en-US" b="1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224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717440" y="1215174"/>
            <a:ext cx="7154529" cy="4832092"/>
          </a:xfrm>
          <a:prstGeom prst="rect">
            <a:avLst/>
          </a:prstGeom>
          <a:solidFill>
            <a:srgbClr val="C00000"/>
          </a:solidFill>
          <a:scene3d>
            <a:camera prst="obliqueBottomRight"/>
            <a:lightRig rig="threePt" dir="t"/>
          </a:scene3d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CN" sz="2800" kern="100"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 </a:t>
            </a:r>
            <a:r>
              <a:rPr lang="en-US" altLang="zh-CN" sz="2800" kern="100" smtClean="0"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   </a:t>
            </a:r>
            <a:r>
              <a:rPr lang="zh-CN" altLang="zh-CN" sz="2800" kern="100" smtClean="0"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党</a:t>
            </a:r>
            <a:r>
              <a:rPr lang="zh-CN" altLang="zh-CN" sz="2800" kern="100"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的十八大以来，以习近平同志为核心的党中央高度重视教育工作，把教育摆在优先发展战略地位</a:t>
            </a:r>
            <a:r>
              <a:rPr lang="zh-CN" altLang="zh-CN" sz="2800" kern="100" smtClean="0"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。</a:t>
            </a:r>
            <a:endParaRPr lang="en-US" altLang="zh-CN" sz="2800" kern="100" smtClean="0">
              <a:solidFill>
                <a:schemeClr val="bg1"/>
              </a:solidFill>
              <a:latin typeface="+mn-e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zh-CN" sz="2800" kern="100"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 </a:t>
            </a:r>
            <a:r>
              <a:rPr lang="en-US" altLang="zh-CN" sz="2800" kern="100" smtClean="0"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   </a:t>
            </a:r>
          </a:p>
          <a:p>
            <a:pPr algn="just">
              <a:spcAft>
                <a:spcPts val="0"/>
              </a:spcAft>
            </a:pPr>
            <a:r>
              <a:rPr lang="en-US" altLang="zh-CN" sz="2800" kern="100" smtClean="0"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    </a:t>
            </a:r>
            <a:r>
              <a:rPr lang="zh-CN" altLang="zh-CN" sz="2800" kern="100" smtClean="0"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习</a:t>
            </a:r>
            <a:r>
              <a:rPr lang="zh-CN" altLang="zh-CN" sz="2800" kern="100"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近平总书记在治国理政中，对教育工作提出了一系列富有创见的新理念新思想新观点，系统回答了一系列方向性、全局性、战略性重大问题，形成了习近平总书记关于教育的重要论述，标志着我们党对教育规律的认识达到了新高</a:t>
            </a:r>
            <a:r>
              <a:rPr lang="zh-CN" altLang="zh-CN" sz="2800" kern="100" smtClean="0"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度。</a:t>
            </a:r>
            <a:endParaRPr lang="en-US" altLang="zh-CN" sz="2800" kern="100">
              <a:solidFill>
                <a:schemeClr val="bg1"/>
              </a:solidFill>
              <a:latin typeface="+mn-e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en-US" altLang="zh-CN" sz="2800" kern="100" smtClean="0">
              <a:solidFill>
                <a:schemeClr val="bg1"/>
              </a:solidFill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>
          <a:xfrm>
            <a:off x="10266707" y="6382600"/>
            <a:ext cx="1766657" cy="235702"/>
          </a:xfrm>
        </p:spPr>
        <p:txBody>
          <a:bodyPr/>
          <a:lstStyle/>
          <a:p>
            <a:r>
              <a:rPr lang="zh-CN" altLang="en-US" b="1" smtClean="0">
                <a:solidFill>
                  <a:schemeClr val="bg1">
                    <a:lumMod val="65000"/>
                  </a:schemeClr>
                </a:solidFill>
              </a:rPr>
              <a:t>纺织与服装学院教工党支部</a:t>
            </a:r>
            <a:endParaRPr lang="zh-CN" altLang="en-US" b="1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9977" y="162394"/>
            <a:ext cx="1603387" cy="1572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4713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523571" cy="2456442"/>
          </a:xfrm>
        </p:spPr>
        <p:txBody>
          <a:bodyPr>
            <a:normAutofit/>
          </a:bodyPr>
          <a:lstStyle/>
          <a:p>
            <a:pPr algn="l"/>
            <a:r>
              <a:rPr lang="en-US" altLang="zh-CN" sz="3200" smtClean="0"/>
              <a:t>     5. </a:t>
            </a:r>
            <a:r>
              <a:rPr lang="zh-CN" altLang="en-US" sz="3200" smtClean="0"/>
              <a:t>坚</a:t>
            </a:r>
            <a:r>
              <a:rPr lang="zh-CN" altLang="en-US" sz="3200"/>
              <a:t>持和加强党对教育工作的全面领导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1395" y="1482570"/>
            <a:ext cx="6087117" cy="4669654"/>
          </a:xfrm>
        </p:spPr>
        <p:txBody>
          <a:bodyPr>
            <a:normAutofit/>
          </a:bodyPr>
          <a:lstStyle/>
          <a:p>
            <a:pPr>
              <a:lnSpc>
                <a:spcPts val="3200"/>
              </a:lnSpc>
              <a:buFont typeface="Wingdings" panose="05000000000000000000" pitchFamily="2" charset="2"/>
              <a:buChar char="p"/>
            </a:pPr>
            <a:r>
              <a:rPr lang="zh-CN" altLang="en-US" sz="2400" b="1">
                <a:solidFill>
                  <a:srgbClr val="FF0000"/>
                </a:solidFill>
              </a:rPr>
              <a:t>用习近平新时代中国特色社会主义思想武装头脑，</a:t>
            </a:r>
            <a:r>
              <a:rPr lang="zh-CN" altLang="en-US" sz="2400" b="1"/>
              <a:t>持续开展习近平新时代中国特色社会主义思想的学习、研究、宣传、阐释工作</a:t>
            </a:r>
            <a:r>
              <a:rPr lang="zh-CN" altLang="en-US" sz="2400" b="1" smtClean="0"/>
              <a:t>。</a:t>
            </a:r>
            <a:endParaRPr lang="en-US" altLang="zh-CN" sz="2400" b="1" smtClean="0"/>
          </a:p>
          <a:p>
            <a:pPr>
              <a:lnSpc>
                <a:spcPts val="3200"/>
              </a:lnSpc>
              <a:buFont typeface="Wingdings" panose="05000000000000000000" pitchFamily="2" charset="2"/>
              <a:buChar char="p"/>
            </a:pPr>
            <a:r>
              <a:rPr lang="zh-CN" altLang="en-US" sz="2400" b="1" smtClean="0">
                <a:solidFill>
                  <a:srgbClr val="FF0000"/>
                </a:solidFill>
              </a:rPr>
              <a:t>切</a:t>
            </a:r>
            <a:r>
              <a:rPr lang="zh-CN" altLang="en-US" sz="2400" b="1">
                <a:solidFill>
                  <a:srgbClr val="FF0000"/>
                </a:solidFill>
              </a:rPr>
              <a:t>实加强学校思想政治工作，牢牢掌握意识形态工作领导权。</a:t>
            </a:r>
            <a:r>
              <a:rPr lang="zh-CN" altLang="en-US" sz="2400" b="1"/>
              <a:t>大力加强高校院系、民办学校、中外合作办学和中小学党建工作，实现“纵到底、横到边、全覆盖”</a:t>
            </a:r>
            <a:r>
              <a:rPr lang="zh-CN" altLang="en-US" sz="2400" b="1" smtClean="0"/>
              <a:t>。</a:t>
            </a:r>
            <a:endParaRPr lang="en-US" altLang="zh-CN" sz="2400" b="1" smtClean="0"/>
          </a:p>
          <a:p>
            <a:pPr>
              <a:lnSpc>
                <a:spcPts val="3200"/>
              </a:lnSpc>
              <a:buFont typeface="Wingdings" panose="05000000000000000000" pitchFamily="2" charset="2"/>
              <a:buChar char="p"/>
            </a:pPr>
            <a:r>
              <a:rPr lang="zh-CN" altLang="en-US" sz="2400" b="1" smtClean="0">
                <a:solidFill>
                  <a:srgbClr val="FF0000"/>
                </a:solidFill>
              </a:rPr>
              <a:t>纵</a:t>
            </a:r>
            <a:r>
              <a:rPr lang="zh-CN" altLang="en-US" sz="2400" b="1">
                <a:solidFill>
                  <a:srgbClr val="FF0000"/>
                </a:solidFill>
              </a:rPr>
              <a:t>深推进教育系统全面从严治</a:t>
            </a:r>
            <a:r>
              <a:rPr lang="zh-CN" altLang="en-US" sz="2400" b="1" smtClean="0">
                <a:solidFill>
                  <a:srgbClr val="FF0000"/>
                </a:solidFill>
              </a:rPr>
              <a:t>党，</a:t>
            </a:r>
            <a:r>
              <a:rPr lang="zh-CN" altLang="en-US" sz="2400" b="1">
                <a:solidFill>
                  <a:srgbClr val="FF0000"/>
                </a:solidFill>
              </a:rPr>
              <a:t>营造风清气正的良好政治生态。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91730" y="0"/>
            <a:ext cx="1603387" cy="1572904"/>
          </a:xfrm>
          <a:prstGeom prst="rect">
            <a:avLst/>
          </a:prstGeom>
        </p:spPr>
      </p:pic>
      <p:sp>
        <p:nvSpPr>
          <p:cNvPr id="6" name="页脚占位符 1"/>
          <p:cNvSpPr txBox="1">
            <a:spLocks/>
          </p:cNvSpPr>
          <p:nvPr/>
        </p:nvSpPr>
        <p:spPr>
          <a:xfrm>
            <a:off x="10291759" y="6355967"/>
            <a:ext cx="1766657" cy="2357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b="1" smtClean="0">
                <a:solidFill>
                  <a:schemeClr val="bg1">
                    <a:lumMod val="65000"/>
                  </a:schemeClr>
                </a:solidFill>
              </a:rPr>
              <a:t>纺织与服装学院教工党支部</a:t>
            </a:r>
            <a:endParaRPr lang="zh-CN" altLang="en-US" b="1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3415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1890943" y="2466122"/>
            <a:ext cx="8353887" cy="1748729"/>
          </a:xfrm>
        </p:spPr>
        <p:txBody>
          <a:bodyPr>
            <a:normAutofit fontScale="90000"/>
          </a:bodyPr>
          <a:lstStyle/>
          <a:p>
            <a:pPr>
              <a:lnSpc>
                <a:spcPts val="7000"/>
              </a:lnSpc>
            </a:pPr>
            <a:r>
              <a:rPr lang="zh-CN" altLang="en-US"/>
              <a:t>以身作则、立德树人</a:t>
            </a:r>
            <a:r>
              <a:rPr lang="en-US" altLang="zh-CN" smtClean="0"/>
              <a:t/>
            </a:r>
            <a:br>
              <a:rPr lang="en-US" altLang="zh-CN" smtClean="0"/>
            </a:br>
            <a:r>
              <a:rPr lang="zh-CN" altLang="en-US" smtClean="0"/>
              <a:t>全面贯彻习总书记的教育方针</a:t>
            </a:r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8613" y="87682"/>
            <a:ext cx="1603387" cy="1572904"/>
          </a:xfrm>
          <a:prstGeom prst="rect">
            <a:avLst/>
          </a:prstGeom>
        </p:spPr>
      </p:pic>
      <p:sp>
        <p:nvSpPr>
          <p:cNvPr id="5" name="页脚占位符 3"/>
          <p:cNvSpPr>
            <a:spLocks noGrp="1"/>
          </p:cNvSpPr>
          <p:nvPr>
            <p:ph type="ftr" sz="quarter" idx="11"/>
          </p:nvPr>
        </p:nvSpPr>
        <p:spPr>
          <a:xfrm>
            <a:off x="773510" y="6454066"/>
            <a:ext cx="10588752" cy="303726"/>
          </a:xfrm>
        </p:spPr>
        <p:txBody>
          <a:bodyPr/>
          <a:lstStyle/>
          <a:p>
            <a:r>
              <a:rPr lang="zh-CN" altLang="en-US" smtClean="0"/>
              <a:t>纺织与服装学院教工党支部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5506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853489" y="2304158"/>
            <a:ext cx="3500828" cy="2470065"/>
          </a:xfrm>
        </p:spPr>
        <p:txBody>
          <a:bodyPr>
            <a:normAutofit/>
          </a:bodyPr>
          <a:lstStyle/>
          <a:p>
            <a:r>
              <a:rPr lang="zh-CN" altLang="en-US" sz="4800" smtClean="0"/>
              <a:t>目录</a:t>
            </a:r>
            <a:endParaRPr lang="zh-CN" altLang="en-US" sz="4800"/>
          </a:p>
        </p:txBody>
      </p:sp>
      <p:sp>
        <p:nvSpPr>
          <p:cNvPr id="7" name="内容占位符 6"/>
          <p:cNvSpPr>
            <a:spLocks noGrp="1"/>
          </p:cNvSpPr>
          <p:nvPr>
            <p:ph sz="half" idx="1"/>
          </p:nvPr>
        </p:nvSpPr>
        <p:spPr>
          <a:xfrm>
            <a:off x="5047342" y="2510762"/>
            <a:ext cx="5508208" cy="5786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3200" b="1">
                <a:solidFill>
                  <a:srgbClr val="FF0000"/>
                </a:solidFill>
              </a:rPr>
              <a:t>第一部</a:t>
            </a:r>
            <a:r>
              <a:rPr lang="zh-CN" altLang="en-US" sz="3200" b="1" smtClean="0">
                <a:solidFill>
                  <a:srgbClr val="FF0000"/>
                </a:solidFill>
              </a:rPr>
              <a:t>分：论述的核心内容</a:t>
            </a:r>
            <a:endParaRPr lang="zh-CN" altLang="en-US" sz="3200" b="1">
              <a:solidFill>
                <a:srgbClr val="FF0000"/>
              </a:solidFill>
            </a:endParaRPr>
          </a:p>
        </p:txBody>
      </p:sp>
      <p:sp>
        <p:nvSpPr>
          <p:cNvPr id="8" name="内容占位符 7"/>
          <p:cNvSpPr>
            <a:spLocks noGrp="1"/>
          </p:cNvSpPr>
          <p:nvPr>
            <p:ph sz="half" idx="2"/>
          </p:nvPr>
        </p:nvSpPr>
        <p:spPr>
          <a:xfrm>
            <a:off x="5047342" y="3654600"/>
            <a:ext cx="6564650" cy="5711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3200" b="1">
                <a:solidFill>
                  <a:srgbClr val="FF0000"/>
                </a:solidFill>
              </a:rPr>
              <a:t>第二部</a:t>
            </a:r>
            <a:r>
              <a:rPr lang="zh-CN" altLang="en-US" sz="3200" b="1" smtClean="0">
                <a:solidFill>
                  <a:srgbClr val="FF0000"/>
                </a:solidFill>
              </a:rPr>
              <a:t>分：贯彻党教育方针的措施</a:t>
            </a:r>
            <a:endParaRPr lang="zh-CN" altLang="en-US" sz="3200" b="1">
              <a:solidFill>
                <a:srgbClr val="FF0000"/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5550" y="0"/>
            <a:ext cx="1603387" cy="1572904"/>
          </a:xfrm>
          <a:prstGeom prst="rect">
            <a:avLst/>
          </a:prstGeom>
        </p:spPr>
      </p:pic>
      <p:sp>
        <p:nvSpPr>
          <p:cNvPr id="10" name="页脚占位符 1"/>
          <p:cNvSpPr>
            <a:spLocks noGrp="1"/>
          </p:cNvSpPr>
          <p:nvPr>
            <p:ph type="ftr" sz="quarter" idx="11"/>
          </p:nvPr>
        </p:nvSpPr>
        <p:spPr>
          <a:xfrm>
            <a:off x="10248951" y="6405122"/>
            <a:ext cx="1766657" cy="235702"/>
          </a:xfrm>
        </p:spPr>
        <p:txBody>
          <a:bodyPr/>
          <a:lstStyle/>
          <a:p>
            <a:r>
              <a:rPr lang="zh-CN" altLang="en-US" b="1" smtClean="0">
                <a:solidFill>
                  <a:schemeClr val="bg1">
                    <a:lumMod val="65000"/>
                  </a:schemeClr>
                </a:solidFill>
              </a:rPr>
              <a:t>纺织与服装学院教工党支部</a:t>
            </a:r>
            <a:endParaRPr lang="zh-CN" altLang="en-US" b="1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88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title"/>
          </p:nvPr>
        </p:nvSpPr>
        <p:spPr>
          <a:xfrm>
            <a:off x="3266982" y="2485748"/>
            <a:ext cx="5646198" cy="1876007"/>
          </a:xfrm>
        </p:spPr>
        <p:txBody>
          <a:bodyPr>
            <a:noAutofit/>
          </a:bodyPr>
          <a:lstStyle/>
          <a:p>
            <a:pPr algn="l"/>
            <a:r>
              <a:rPr lang="zh-CN" altLang="en-US" smtClean="0"/>
              <a:t>           第</a:t>
            </a:r>
            <a:r>
              <a:rPr lang="zh-CN" altLang="en-US"/>
              <a:t>一部分  </a:t>
            </a:r>
            <a:r>
              <a:rPr lang="en-US" altLang="zh-CN" smtClean="0"/>
              <a:t/>
            </a:r>
            <a:br>
              <a:rPr lang="en-US" altLang="zh-CN" smtClean="0"/>
            </a:br>
            <a:r>
              <a:rPr lang="en-US" altLang="zh-CN" smtClean="0"/>
              <a:t>    </a:t>
            </a:r>
            <a:br>
              <a:rPr lang="en-US" altLang="zh-CN" smtClean="0"/>
            </a:br>
            <a:r>
              <a:rPr lang="en-US" altLang="zh-CN" smtClean="0"/>
              <a:t>     </a:t>
            </a:r>
            <a:r>
              <a:rPr lang="zh-CN" altLang="en-US" smtClean="0"/>
              <a:t>论</a:t>
            </a:r>
            <a:r>
              <a:rPr lang="zh-CN" altLang="en-US"/>
              <a:t>述的核心内容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5029" y="0"/>
            <a:ext cx="1603387" cy="1572904"/>
          </a:xfrm>
          <a:prstGeom prst="rect">
            <a:avLst/>
          </a:prstGeom>
        </p:spPr>
      </p:pic>
      <p:sp>
        <p:nvSpPr>
          <p:cNvPr id="5" name="页脚占位符 1"/>
          <p:cNvSpPr txBox="1">
            <a:spLocks/>
          </p:cNvSpPr>
          <p:nvPr/>
        </p:nvSpPr>
        <p:spPr>
          <a:xfrm>
            <a:off x="10291759" y="6355967"/>
            <a:ext cx="1766657" cy="2357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b="1" smtClean="0">
                <a:solidFill>
                  <a:schemeClr val="bg1">
                    <a:lumMod val="65000"/>
                  </a:schemeClr>
                </a:solidFill>
              </a:rPr>
              <a:t>纺织与服装学院教工党支部</a:t>
            </a:r>
            <a:endParaRPr lang="zh-CN" altLang="en-US" b="1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42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sz="3200" smtClean="0"/>
              <a:t>    1.  </a:t>
            </a:r>
            <a:r>
              <a:rPr lang="zh-CN" altLang="en-US" sz="3200" smtClean="0"/>
              <a:t>加</a:t>
            </a:r>
            <a:r>
              <a:rPr lang="zh-CN" altLang="en-US" sz="3200"/>
              <a:t>强党对教育工作的全面领导是办好教育的根本保证。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21294" y="1158981"/>
            <a:ext cx="6697733" cy="5122415"/>
          </a:xfrm>
        </p:spPr>
        <p:txBody>
          <a:bodyPr>
            <a:normAutofit/>
          </a:bodyPr>
          <a:lstStyle/>
          <a:p>
            <a:pPr>
              <a:lnSpc>
                <a:spcPts val="3200"/>
              </a:lnSpc>
              <a:buFont typeface="Wingdings" panose="05000000000000000000" pitchFamily="2" charset="2"/>
              <a:buChar char="p"/>
            </a:pPr>
            <a:r>
              <a:rPr lang="zh-CN" altLang="en-US" sz="2400" b="1" smtClean="0"/>
              <a:t>习</a:t>
            </a:r>
            <a:r>
              <a:rPr lang="zh-CN" altLang="en-US" sz="2400" b="1"/>
              <a:t>近平总书记强调，做好教育工作，加强党的领导是根本保证。教育部门和各级各类学校的党组织要增强</a:t>
            </a:r>
            <a:r>
              <a:rPr lang="zh-CN" altLang="en-US" sz="2400" b="1">
                <a:solidFill>
                  <a:srgbClr val="FF0000"/>
                </a:solidFill>
              </a:rPr>
              <a:t>“四个意识”、坚定“四个自信”，</a:t>
            </a:r>
            <a:r>
              <a:rPr lang="zh-CN" altLang="en-US" sz="2400" b="1"/>
              <a:t>坚定不移维护党中央权威和集中统一领导，自觉在政治立场、政治方向、政治原则、政治道路上同党中央保持高度一</a:t>
            </a:r>
            <a:r>
              <a:rPr lang="zh-CN" altLang="en-US" sz="2400" b="1" smtClean="0"/>
              <a:t>致。</a:t>
            </a:r>
            <a:endParaRPr lang="en-US" altLang="zh-CN" sz="2400" b="1" smtClean="0"/>
          </a:p>
          <a:p>
            <a:pPr>
              <a:lnSpc>
                <a:spcPts val="3200"/>
              </a:lnSpc>
              <a:buFont typeface="Wingdings" panose="05000000000000000000" pitchFamily="2" charset="2"/>
              <a:buChar char="p"/>
            </a:pPr>
            <a:r>
              <a:rPr lang="zh-CN" altLang="en-US" sz="2400" b="1" smtClean="0"/>
              <a:t>要</a:t>
            </a:r>
            <a:r>
              <a:rPr lang="zh-CN" altLang="en-US" sz="2400" b="1">
                <a:solidFill>
                  <a:srgbClr val="FF0000"/>
                </a:solidFill>
              </a:rPr>
              <a:t>坚持党管办学方向、管改革发展、管干部、管人才，牢牢掌握党对教育工作的领导权</a:t>
            </a:r>
            <a:r>
              <a:rPr lang="zh-CN" altLang="en-US" sz="2400" b="1"/>
              <a:t>，使教育系统成为坚持党的领导的坚强阵地。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7334" y="0"/>
            <a:ext cx="1603387" cy="1572904"/>
          </a:xfrm>
          <a:prstGeom prst="rect">
            <a:avLst/>
          </a:prstGeom>
        </p:spPr>
      </p:pic>
      <p:sp>
        <p:nvSpPr>
          <p:cNvPr id="6" name="页脚占位符 1"/>
          <p:cNvSpPr txBox="1">
            <a:spLocks/>
          </p:cNvSpPr>
          <p:nvPr/>
        </p:nvSpPr>
        <p:spPr>
          <a:xfrm>
            <a:off x="10222320" y="6400355"/>
            <a:ext cx="1766657" cy="2357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b="1" smtClean="0">
                <a:solidFill>
                  <a:schemeClr val="bg1">
                    <a:lumMod val="65000"/>
                  </a:schemeClr>
                </a:solidFill>
              </a:rPr>
              <a:t>纺织与服装学院教工党支部</a:t>
            </a:r>
            <a:endParaRPr lang="zh-CN" altLang="en-US" b="1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509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sz="3200" smtClean="0"/>
              <a:t>     2. </a:t>
            </a:r>
            <a:r>
              <a:rPr lang="zh-CN" altLang="en-US" sz="3200" smtClean="0"/>
              <a:t>促</a:t>
            </a:r>
            <a:r>
              <a:rPr lang="zh-CN" altLang="en-US" sz="3200"/>
              <a:t>进学生德智体美劳全面发展。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42979" y="1051605"/>
            <a:ext cx="7132738" cy="5335479"/>
          </a:xfrm>
        </p:spPr>
        <p:txBody>
          <a:bodyPr>
            <a:noAutofit/>
          </a:bodyPr>
          <a:lstStyle/>
          <a:p>
            <a:pPr>
              <a:lnSpc>
                <a:spcPts val="3200"/>
              </a:lnSpc>
              <a:buFont typeface="Wingdings" panose="05000000000000000000" pitchFamily="2" charset="2"/>
              <a:buChar char="p"/>
            </a:pPr>
            <a:r>
              <a:rPr lang="zh-CN" altLang="en-US" sz="2400" b="1"/>
              <a:t>我国是中国共产党领导的社会主义国家，这就决定了我们的教育</a:t>
            </a:r>
            <a:r>
              <a:rPr lang="zh-CN" altLang="en-US" sz="2400" b="1">
                <a:solidFill>
                  <a:srgbClr val="FF0000"/>
                </a:solidFill>
              </a:rPr>
              <a:t>必须把培养社会主义建设者和接班人作为根本任</a:t>
            </a:r>
            <a:r>
              <a:rPr lang="zh-CN" altLang="en-US" sz="2400" b="1" smtClean="0">
                <a:solidFill>
                  <a:srgbClr val="FF0000"/>
                </a:solidFill>
              </a:rPr>
              <a:t>务。</a:t>
            </a:r>
            <a:endParaRPr lang="en-US" altLang="zh-CN" sz="2400" b="1" smtClean="0">
              <a:solidFill>
                <a:srgbClr val="FF0000"/>
              </a:solidFill>
            </a:endParaRPr>
          </a:p>
          <a:p>
            <a:pPr>
              <a:lnSpc>
                <a:spcPts val="3200"/>
              </a:lnSpc>
              <a:buFont typeface="Wingdings" panose="05000000000000000000" pitchFamily="2" charset="2"/>
              <a:buChar char="p"/>
            </a:pPr>
            <a:r>
              <a:rPr lang="zh-CN" altLang="en-US" sz="2400" b="1"/>
              <a:t>要把</a:t>
            </a:r>
            <a:r>
              <a:rPr lang="zh-CN" altLang="en-US" sz="2400" b="1">
                <a:solidFill>
                  <a:srgbClr val="FF0000"/>
                </a:solidFill>
              </a:rPr>
              <a:t>立德树人</a:t>
            </a:r>
            <a:r>
              <a:rPr lang="zh-CN" altLang="en-US" sz="2400" b="1"/>
              <a:t>的成效作为检验学校一切工作的根本标准，健全</a:t>
            </a:r>
            <a:r>
              <a:rPr lang="zh-CN" altLang="en-US" sz="2400" b="1">
                <a:solidFill>
                  <a:srgbClr val="FF0000"/>
                </a:solidFill>
              </a:rPr>
              <a:t>全</a:t>
            </a:r>
            <a:r>
              <a:rPr lang="zh-CN" altLang="en-US" sz="2400" b="1" smtClean="0">
                <a:solidFill>
                  <a:srgbClr val="FF0000"/>
                </a:solidFill>
              </a:rPr>
              <a:t>员</a:t>
            </a:r>
            <a:r>
              <a:rPr lang="zh-CN" altLang="en-US" sz="2400" b="1" smtClean="0"/>
              <a:t>、</a:t>
            </a:r>
            <a:r>
              <a:rPr lang="zh-CN" altLang="en-US" sz="2400" b="1">
                <a:solidFill>
                  <a:srgbClr val="FF0000"/>
                </a:solidFill>
              </a:rPr>
              <a:t>全过</a:t>
            </a:r>
            <a:r>
              <a:rPr lang="zh-CN" altLang="en-US" sz="2400" b="1" smtClean="0">
                <a:solidFill>
                  <a:srgbClr val="FF0000"/>
                </a:solidFill>
              </a:rPr>
              <a:t>程</a:t>
            </a:r>
            <a:r>
              <a:rPr lang="zh-CN" altLang="en-US" sz="2400" b="1" smtClean="0"/>
              <a:t>、</a:t>
            </a:r>
            <a:r>
              <a:rPr lang="zh-CN" altLang="en-US" sz="2400" b="1">
                <a:solidFill>
                  <a:srgbClr val="FF0000"/>
                </a:solidFill>
              </a:rPr>
              <a:t>全方位</a:t>
            </a:r>
            <a:r>
              <a:rPr lang="zh-CN" altLang="en-US" sz="2400" b="1"/>
              <a:t>育人的体制机</a:t>
            </a:r>
            <a:r>
              <a:rPr lang="zh-CN" altLang="en-US" sz="2400" b="1" smtClean="0"/>
              <a:t>制。</a:t>
            </a:r>
            <a:endParaRPr lang="en-US" altLang="zh-CN" sz="2400" b="1" smtClean="0"/>
          </a:p>
          <a:p>
            <a:pPr>
              <a:lnSpc>
                <a:spcPts val="3200"/>
              </a:lnSpc>
              <a:buFont typeface="Wingdings" panose="05000000000000000000" pitchFamily="2" charset="2"/>
              <a:buChar char="p"/>
            </a:pPr>
            <a:r>
              <a:rPr lang="zh-CN" altLang="en-US" sz="2400" b="1" smtClean="0"/>
              <a:t>在</a:t>
            </a:r>
            <a:r>
              <a:rPr lang="zh-CN" altLang="en-US" sz="2400" b="1">
                <a:solidFill>
                  <a:srgbClr val="FF0000"/>
                </a:solidFill>
              </a:rPr>
              <a:t>坚定理想信念</a:t>
            </a:r>
            <a:r>
              <a:rPr lang="zh-CN" altLang="en-US" sz="2400" b="1" smtClean="0"/>
              <a:t>上、</a:t>
            </a:r>
            <a:r>
              <a:rPr lang="zh-CN" altLang="en-US" sz="2400" b="1"/>
              <a:t>在</a:t>
            </a:r>
            <a:r>
              <a:rPr lang="zh-CN" altLang="en-US" sz="2400" b="1">
                <a:solidFill>
                  <a:srgbClr val="FF0000"/>
                </a:solidFill>
              </a:rPr>
              <a:t>厚植爱国主义情怀</a:t>
            </a:r>
            <a:r>
              <a:rPr lang="zh-CN" altLang="en-US" sz="2400" b="1" smtClean="0"/>
              <a:t>上、</a:t>
            </a:r>
            <a:r>
              <a:rPr lang="zh-CN" altLang="en-US" sz="2400" b="1"/>
              <a:t>在</a:t>
            </a:r>
            <a:r>
              <a:rPr lang="zh-CN" altLang="en-US" sz="2400" b="1">
                <a:solidFill>
                  <a:srgbClr val="FF0000"/>
                </a:solidFill>
              </a:rPr>
              <a:t>加强品德修养</a:t>
            </a:r>
            <a:r>
              <a:rPr lang="zh-CN" altLang="en-US" sz="2400" b="1" smtClean="0"/>
              <a:t>上、</a:t>
            </a:r>
            <a:r>
              <a:rPr lang="zh-CN" altLang="en-US" sz="2400" b="1"/>
              <a:t>在</a:t>
            </a:r>
            <a:r>
              <a:rPr lang="zh-CN" altLang="en-US" sz="2400" b="1">
                <a:solidFill>
                  <a:srgbClr val="FF0000"/>
                </a:solidFill>
              </a:rPr>
              <a:t>增长知识见识</a:t>
            </a:r>
            <a:r>
              <a:rPr lang="zh-CN" altLang="en-US" sz="2400" b="1" smtClean="0"/>
              <a:t>上、</a:t>
            </a:r>
            <a:r>
              <a:rPr lang="zh-CN" altLang="en-US" sz="2400" b="1"/>
              <a:t>在</a:t>
            </a:r>
            <a:r>
              <a:rPr lang="zh-CN" altLang="en-US" sz="2400" b="1">
                <a:solidFill>
                  <a:srgbClr val="FF0000"/>
                </a:solidFill>
              </a:rPr>
              <a:t>培养奋斗精神</a:t>
            </a:r>
            <a:r>
              <a:rPr lang="zh-CN" altLang="en-US" sz="2400" b="1" smtClean="0"/>
              <a:t>上、</a:t>
            </a:r>
            <a:r>
              <a:rPr lang="zh-CN" altLang="en-US" sz="2400" b="1"/>
              <a:t>在</a:t>
            </a:r>
            <a:r>
              <a:rPr lang="zh-CN" altLang="en-US" sz="2400" b="1">
                <a:solidFill>
                  <a:srgbClr val="FF0000"/>
                </a:solidFill>
              </a:rPr>
              <a:t>增强综合素质上</a:t>
            </a:r>
            <a:r>
              <a:rPr lang="zh-CN" altLang="en-US" sz="2400" b="1"/>
              <a:t>下功夫，培养德智体美劳全面发展的社会主义建设者和接班人。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2608" y="0"/>
            <a:ext cx="1603387" cy="1572904"/>
          </a:xfrm>
          <a:prstGeom prst="rect">
            <a:avLst/>
          </a:prstGeom>
        </p:spPr>
      </p:pic>
      <p:sp>
        <p:nvSpPr>
          <p:cNvPr id="6" name="页脚占位符 1"/>
          <p:cNvSpPr txBox="1">
            <a:spLocks/>
          </p:cNvSpPr>
          <p:nvPr/>
        </p:nvSpPr>
        <p:spPr>
          <a:xfrm>
            <a:off x="10291759" y="6355967"/>
            <a:ext cx="1766657" cy="2357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b="1" smtClean="0">
                <a:solidFill>
                  <a:schemeClr val="bg1">
                    <a:lumMod val="65000"/>
                  </a:schemeClr>
                </a:solidFill>
              </a:rPr>
              <a:t>纺织与服装学院教工党支部</a:t>
            </a:r>
            <a:endParaRPr lang="zh-CN" altLang="en-US" b="1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810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sz="3200" smtClean="0"/>
              <a:t>   3.</a:t>
            </a:r>
            <a:r>
              <a:rPr lang="zh-CN" altLang="en-US" sz="3200" smtClean="0"/>
              <a:t>教</a:t>
            </a:r>
            <a:r>
              <a:rPr lang="zh-CN" altLang="en-US" sz="3200"/>
              <a:t>育是国之大计、党之大计。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22112" y="1572904"/>
            <a:ext cx="6281873" cy="4498216"/>
          </a:xfrm>
        </p:spPr>
        <p:txBody>
          <a:bodyPr>
            <a:normAutofit/>
          </a:bodyPr>
          <a:lstStyle/>
          <a:p>
            <a:pPr>
              <a:lnSpc>
                <a:spcPts val="3200"/>
              </a:lnSpc>
              <a:buFont typeface="Wingdings" panose="05000000000000000000" pitchFamily="2" charset="2"/>
              <a:buChar char="p"/>
            </a:pPr>
            <a:r>
              <a:rPr lang="zh-CN" altLang="en-US" sz="2400" b="1"/>
              <a:t>习近平总书记强调，教育是</a:t>
            </a:r>
            <a:r>
              <a:rPr lang="zh-CN" altLang="en-US" sz="2400" b="1">
                <a:solidFill>
                  <a:srgbClr val="FF0000"/>
                </a:solidFill>
              </a:rPr>
              <a:t>功在当代、利在千秋的德政工程，</a:t>
            </a:r>
            <a:r>
              <a:rPr lang="zh-CN" altLang="en-US" sz="2400" b="1"/>
              <a:t>对提高人民综合素质、促进人的全面发展、增强中华民族创新创造活力、实现中华民族伟大复兴具有决定性意义</a:t>
            </a:r>
            <a:r>
              <a:rPr lang="zh-CN" altLang="en-US" sz="2400" b="1" smtClean="0"/>
              <a:t>。</a:t>
            </a:r>
            <a:endParaRPr lang="en-US" altLang="zh-CN" sz="2400" b="1" smtClean="0"/>
          </a:p>
          <a:p>
            <a:pPr>
              <a:lnSpc>
                <a:spcPts val="3200"/>
              </a:lnSpc>
              <a:buFont typeface="Wingdings" panose="05000000000000000000" pitchFamily="2" charset="2"/>
              <a:buChar char="p"/>
            </a:pPr>
            <a:r>
              <a:rPr lang="zh-CN" altLang="en-US" sz="2400" b="1" smtClean="0"/>
              <a:t>要</a:t>
            </a:r>
            <a:r>
              <a:rPr lang="zh-CN" altLang="en-US" sz="2400" b="1"/>
              <a:t>坚持把</a:t>
            </a:r>
            <a:r>
              <a:rPr lang="zh-CN" altLang="en-US" sz="2400" b="1">
                <a:solidFill>
                  <a:srgbClr val="FF0000"/>
                </a:solidFill>
              </a:rPr>
              <a:t>优先发展教育事业作为推动党和国家各项事业发展的重要先手棋</a:t>
            </a:r>
            <a:r>
              <a:rPr lang="zh-CN" altLang="en-US" sz="2400" b="1"/>
              <a:t>，不断使教育同党和国家事业发展要求相适应、同人民群众期待相契合、同我国综合国力和国际地位相匹配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42504" y="0"/>
            <a:ext cx="1603387" cy="1572904"/>
          </a:xfrm>
          <a:prstGeom prst="rect">
            <a:avLst/>
          </a:prstGeom>
        </p:spPr>
      </p:pic>
      <p:sp>
        <p:nvSpPr>
          <p:cNvPr id="6" name="页脚占位符 1"/>
          <p:cNvSpPr txBox="1">
            <a:spLocks/>
          </p:cNvSpPr>
          <p:nvPr/>
        </p:nvSpPr>
        <p:spPr>
          <a:xfrm>
            <a:off x="10291759" y="6355967"/>
            <a:ext cx="1766657" cy="2357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b="1" smtClean="0">
                <a:solidFill>
                  <a:schemeClr val="bg1">
                    <a:lumMod val="65000"/>
                  </a:schemeClr>
                </a:solidFill>
              </a:rPr>
              <a:t>纺织与服装学院教工党支部</a:t>
            </a:r>
            <a:endParaRPr lang="zh-CN" altLang="en-US" b="1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521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sz="3200" smtClean="0"/>
              <a:t>  4. </a:t>
            </a:r>
            <a:r>
              <a:rPr lang="zh-CN" altLang="en-US" sz="3200" smtClean="0"/>
              <a:t>牢</a:t>
            </a:r>
            <a:r>
              <a:rPr lang="zh-CN" altLang="en-US" sz="3200"/>
              <a:t>牢坚持社会主义办学方向不动摇。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28105" y="1628167"/>
            <a:ext cx="6281873" cy="4845651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ts val="3200"/>
              </a:lnSpc>
              <a:buFont typeface="Wingdings" panose="05000000000000000000" pitchFamily="2" charset="2"/>
              <a:buChar char="p"/>
            </a:pPr>
            <a:r>
              <a:rPr lang="zh-CN" altLang="en-US" sz="2800" b="1"/>
              <a:t>习近平总书记强调，新时代贯彻党的教育方针，要</a:t>
            </a:r>
            <a:r>
              <a:rPr lang="zh-CN" altLang="en-US" sz="2800" b="1">
                <a:solidFill>
                  <a:srgbClr val="FF0000"/>
                </a:solidFill>
              </a:rPr>
              <a:t>坚持马克思主义指导地位 ，贯彻新时代中国特色社会主义思想，坚持社会主义办学方向</a:t>
            </a:r>
            <a:r>
              <a:rPr lang="zh-CN" altLang="en-US" sz="2800" b="1" smtClean="0">
                <a:solidFill>
                  <a:srgbClr val="FF0000"/>
                </a:solidFill>
              </a:rPr>
              <a:t>。要</a:t>
            </a:r>
            <a:r>
              <a:rPr lang="zh-CN" altLang="en-US" sz="2800" b="1">
                <a:solidFill>
                  <a:srgbClr val="FF0000"/>
                </a:solidFill>
              </a:rPr>
              <a:t>让学生深刻感悟马克思主义真理力量，为学生成长成才打下科学思想基础</a:t>
            </a:r>
            <a:r>
              <a:rPr lang="zh-CN" altLang="en-US" sz="2800" b="1" smtClean="0">
                <a:solidFill>
                  <a:srgbClr val="FF0000"/>
                </a:solidFill>
              </a:rPr>
              <a:t>。</a:t>
            </a:r>
            <a:endParaRPr lang="en-US" altLang="zh-CN" sz="2800" b="1" smtClean="0">
              <a:solidFill>
                <a:srgbClr val="FF0000"/>
              </a:solidFill>
            </a:endParaRPr>
          </a:p>
          <a:p>
            <a:pPr>
              <a:lnSpc>
                <a:spcPts val="3200"/>
              </a:lnSpc>
              <a:buFont typeface="Wingdings" panose="05000000000000000000" pitchFamily="2" charset="2"/>
              <a:buChar char="p"/>
            </a:pPr>
            <a:r>
              <a:rPr lang="zh-CN" altLang="en-US" sz="2800" b="1" smtClean="0"/>
              <a:t>思</a:t>
            </a:r>
            <a:r>
              <a:rPr lang="zh-CN" altLang="en-US" sz="2800" b="1"/>
              <a:t>想政治工作是学校各项工作的生命线，各级党委、各级教育主管部门、学校党组织都必须紧紧抓在手上。</a:t>
            </a:r>
            <a:r>
              <a:rPr lang="zh-CN" altLang="en-US" sz="2800" b="1">
                <a:solidFill>
                  <a:srgbClr val="FF0000"/>
                </a:solidFill>
              </a:rPr>
              <a:t>要精心培养和组织一支会做思想政治工作的政工队伍，把思想政治工作做在日常、做到个人。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8613" y="0"/>
            <a:ext cx="1603387" cy="1572904"/>
          </a:xfrm>
          <a:prstGeom prst="rect">
            <a:avLst/>
          </a:prstGeom>
        </p:spPr>
      </p:pic>
      <p:sp>
        <p:nvSpPr>
          <p:cNvPr id="6" name="页脚占位符 1"/>
          <p:cNvSpPr txBox="1">
            <a:spLocks/>
          </p:cNvSpPr>
          <p:nvPr/>
        </p:nvSpPr>
        <p:spPr>
          <a:xfrm>
            <a:off x="10291759" y="6355967"/>
            <a:ext cx="1766657" cy="2357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b="1" smtClean="0">
                <a:solidFill>
                  <a:schemeClr val="bg1">
                    <a:lumMod val="65000"/>
                  </a:schemeClr>
                </a:solidFill>
              </a:rPr>
              <a:t>纺织与服装学院教工党支部</a:t>
            </a:r>
            <a:endParaRPr lang="zh-CN" altLang="en-US" b="1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156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sz="3200" smtClean="0"/>
              <a:t>     5.</a:t>
            </a:r>
            <a:r>
              <a:rPr lang="zh-CN" altLang="en-US" sz="3200"/>
              <a:t>扎根中国大地办教育体现中国特色。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39948" y="1748902"/>
            <a:ext cx="5866522" cy="3879542"/>
          </a:xfrm>
        </p:spPr>
        <p:txBody>
          <a:bodyPr>
            <a:normAutofit/>
          </a:bodyPr>
          <a:lstStyle/>
          <a:p>
            <a:pPr>
              <a:lnSpc>
                <a:spcPts val="3200"/>
              </a:lnSpc>
              <a:buFont typeface="Wingdings" panose="05000000000000000000" pitchFamily="2" charset="2"/>
              <a:buChar char="p"/>
            </a:pPr>
            <a:r>
              <a:rPr lang="zh-CN" altLang="en-US" sz="2400" b="1"/>
              <a:t>中国的事情必须</a:t>
            </a:r>
            <a:r>
              <a:rPr lang="zh-CN" altLang="en-US" sz="2400" b="1">
                <a:solidFill>
                  <a:srgbClr val="FF0000"/>
                </a:solidFill>
              </a:rPr>
              <a:t>按照中国的特点、中国的实际办，这是解决中国所有问题的正确之道</a:t>
            </a:r>
            <a:r>
              <a:rPr lang="zh-CN" altLang="en-US" sz="2400" b="1" smtClean="0">
                <a:solidFill>
                  <a:srgbClr val="FF0000"/>
                </a:solidFill>
              </a:rPr>
              <a:t>。</a:t>
            </a:r>
            <a:endParaRPr lang="en-US" altLang="zh-CN" sz="2400" b="1" smtClean="0">
              <a:solidFill>
                <a:srgbClr val="FF0000"/>
              </a:solidFill>
            </a:endParaRPr>
          </a:p>
          <a:p>
            <a:pPr>
              <a:lnSpc>
                <a:spcPts val="3200"/>
              </a:lnSpc>
              <a:buFont typeface="Wingdings" panose="05000000000000000000" pitchFamily="2" charset="2"/>
              <a:buChar char="p"/>
            </a:pPr>
            <a:r>
              <a:rPr lang="zh-CN" altLang="en-US" sz="2400" b="1" smtClean="0"/>
              <a:t>习</a:t>
            </a:r>
            <a:r>
              <a:rPr lang="zh-CN" altLang="en-US" sz="2400" b="1"/>
              <a:t>近平总书记强调，</a:t>
            </a:r>
            <a:r>
              <a:rPr lang="zh-CN" altLang="en-US" sz="2400" b="1">
                <a:solidFill>
                  <a:srgbClr val="FF0000"/>
                </a:solidFill>
              </a:rPr>
              <a:t>我国有独特的历史、独特的文化、独特的国情，教育必须坚定不移走自己的路。</a:t>
            </a:r>
            <a:r>
              <a:rPr lang="zh-CN" altLang="en-US" sz="2400" b="1"/>
              <a:t>要扎根中国、融通中外，立足时代、面向未来，发展具有中国特色、世界水平的现代教育。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8613" y="0"/>
            <a:ext cx="1603387" cy="1572904"/>
          </a:xfrm>
          <a:prstGeom prst="rect">
            <a:avLst/>
          </a:prstGeom>
        </p:spPr>
      </p:pic>
      <p:sp>
        <p:nvSpPr>
          <p:cNvPr id="5" name="页脚占位符 1"/>
          <p:cNvSpPr txBox="1">
            <a:spLocks/>
          </p:cNvSpPr>
          <p:nvPr/>
        </p:nvSpPr>
        <p:spPr>
          <a:xfrm>
            <a:off x="10291759" y="6355967"/>
            <a:ext cx="1766657" cy="2357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b="1" smtClean="0">
                <a:solidFill>
                  <a:schemeClr val="bg1">
                    <a:lumMod val="65000"/>
                  </a:schemeClr>
                </a:solidFill>
              </a:rPr>
              <a:t>纺织与服装学院教工党支部</a:t>
            </a:r>
            <a:endParaRPr lang="zh-CN" altLang="en-US" b="1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377831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自定义 1">
      <a:majorFont>
        <a:latin typeface="Times New Roman"/>
        <a:ea typeface="黑体"/>
        <a:cs typeface=""/>
      </a:majorFont>
      <a:minorFont>
        <a:latin typeface="Times New Roman"/>
        <a:ea typeface="黑体"/>
        <a:cs typeface="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地图集</Template>
  <TotalTime>383</TotalTime>
  <Words>2990</Words>
  <Application>Microsoft Office PowerPoint</Application>
  <PresentationFormat>宽屏</PresentationFormat>
  <Paragraphs>81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6" baseType="lpstr">
      <vt:lpstr>等线</vt:lpstr>
      <vt:lpstr>黑体</vt:lpstr>
      <vt:lpstr>Times New Roman</vt:lpstr>
      <vt:lpstr>Wingdings</vt:lpstr>
      <vt:lpstr>Atlas</vt:lpstr>
      <vt:lpstr>《习近平总书记关于教育的重要论述》</vt:lpstr>
      <vt:lpstr>PowerPoint 演示文稿</vt:lpstr>
      <vt:lpstr>目录</vt:lpstr>
      <vt:lpstr>           第一部分             论述的核心内容</vt:lpstr>
      <vt:lpstr>    1.  加强党对教育工作的全面领导是办好教育的根本保证。</vt:lpstr>
      <vt:lpstr>     2. 促进学生德智体美劳全面发展。</vt:lpstr>
      <vt:lpstr>   3.教育是国之大计、党之大计。</vt:lpstr>
      <vt:lpstr>  4. 牢牢坚持社会主义办学方向不动摇。</vt:lpstr>
      <vt:lpstr>     5.扎根中国大地办教育体现中国特色。</vt:lpstr>
      <vt:lpstr>    6.  不断促进教育事业发展成果更多更公平惠及全体人民。</vt:lpstr>
      <vt:lpstr>     7. 深化改革激发教育事业发展生机活力。</vt:lpstr>
      <vt:lpstr>   8. 服务经济社会发展全局是教育的重要使命。</vt:lpstr>
      <vt:lpstr>     9.全党全社会要弘扬尊师重教的社会风尚</vt:lpstr>
      <vt:lpstr>第二部分     贯彻党教育方针的措施</vt:lpstr>
      <vt:lpstr>PowerPoint 演示文稿</vt:lpstr>
      <vt:lpstr>    1.   教育优先发展落到实处，加快教育现代化步伐。</vt:lpstr>
      <vt:lpstr>    2. 落实立德树人根本任务</vt:lpstr>
      <vt:lpstr>    3. 全面完善政策体系</vt:lpstr>
      <vt:lpstr>     4.  推进教育改革创新</vt:lpstr>
      <vt:lpstr>     5. 坚持和加强党对教育工作的全面领导</vt:lpstr>
      <vt:lpstr>以身作则、立德树人 全面贯彻习总书记的教育方针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学习教育部部《关于加强今冬明春校园疫情防控工作的通知》</dc:title>
  <dc:creator>  zhj</dc:creator>
  <cp:lastModifiedBy>  zhj</cp:lastModifiedBy>
  <cp:revision>33</cp:revision>
  <dcterms:created xsi:type="dcterms:W3CDTF">2020-12-20T02:25:37Z</dcterms:created>
  <dcterms:modified xsi:type="dcterms:W3CDTF">2020-12-24T01:33:22Z</dcterms:modified>
</cp:coreProperties>
</file>